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300" r:id="rId25"/>
    <p:sldId id="282" r:id="rId26"/>
    <p:sldId id="283" r:id="rId27"/>
    <p:sldId id="301"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9" r:id="rId42"/>
  </p:sldIdLst>
  <p:sldSz cx="11887200" cy="676592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786" y="-84"/>
      </p:cViewPr>
      <p:guideLst>
        <p:guide orient="horz" pos="2131"/>
        <p:guide pos="3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CAFAFA10-F611-4314-8CDA-3EB58E08DE05}" type="datetimeFigureOut">
              <a:rPr lang="en-US" smtClean="0"/>
              <a:t>5/6/2023</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BD48F124-6608-4253-865E-131CD82D4151}" type="slidenum">
              <a:rPr lang="en-US" smtClean="0"/>
              <a:t>‹#›</a:t>
            </a:fld>
            <a:endParaRPr lang="en-US"/>
          </a:p>
        </p:txBody>
      </p:sp>
      <p:sp>
        <p:nvSpPr>
          <p:cNvPr id="32" name="Rectangle 31"/>
          <p:cNvSpPr/>
          <p:nvPr/>
        </p:nvSpPr>
        <p:spPr>
          <a:xfrm>
            <a:off x="0" y="-1"/>
            <a:ext cx="475488" cy="6762429"/>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402426" y="671341"/>
            <a:ext cx="59436" cy="360849"/>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349797" y="671341"/>
            <a:ext cx="35661" cy="360849"/>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325029" y="671341"/>
            <a:ext cx="11887" cy="360849"/>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88302" y="671341"/>
            <a:ext cx="11887" cy="360849"/>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1188720" y="4285086"/>
            <a:ext cx="10104120" cy="1948587"/>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1188720" y="2796582"/>
            <a:ext cx="10104120" cy="1488504"/>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331879" y="4979628"/>
            <a:ext cx="95097" cy="166892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331879" y="4732417"/>
            <a:ext cx="95097" cy="225531"/>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331879" y="4575420"/>
            <a:ext cx="95097" cy="135319"/>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331879" y="4481571"/>
            <a:ext cx="95097" cy="7217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AFAFA10-F611-4314-8CDA-3EB58E08DE05}" type="datetimeFigureOut">
              <a:rPr lang="en-US" smtClean="0"/>
              <a:t>5/6/2023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D48F124-6608-4253-865E-131CD82D415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8220" y="270956"/>
            <a:ext cx="2575560" cy="5772963"/>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92480" y="270956"/>
            <a:ext cx="7627620" cy="5772963"/>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AFAFA10-F611-4314-8CDA-3EB58E08DE05}" type="datetimeFigureOut">
              <a:rPr lang="en-US" smtClean="0"/>
              <a:t>5/6/2023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D48F124-6608-4253-865E-131CD82D415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AFAFA10-F611-4314-8CDA-3EB58E08DE05}" type="datetimeFigureOut">
              <a:rPr lang="en-US" smtClean="0"/>
              <a:t>5/6/2023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D48F124-6608-4253-865E-131CD82D415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277641" y="1059470"/>
            <a:ext cx="5618777" cy="5713448"/>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486158" y="1"/>
            <a:ext cx="7168897" cy="6526515"/>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6445610" y="1277394"/>
            <a:ext cx="4059555" cy="1545336"/>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7726680" y="0"/>
            <a:ext cx="3566160" cy="4209909"/>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7726680" y="4209909"/>
            <a:ext cx="4160520" cy="1127654"/>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7726680" y="0"/>
            <a:ext cx="1783080" cy="4209909"/>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7732875" y="4189553"/>
            <a:ext cx="2717958" cy="2576376"/>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7726680" y="4209909"/>
            <a:ext cx="2080260" cy="2556016"/>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7726680" y="1353185"/>
            <a:ext cx="4160520" cy="2856724"/>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7726680" y="1729070"/>
            <a:ext cx="4160520" cy="2480839"/>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1287780" y="4209909"/>
            <a:ext cx="6438900" cy="2556016"/>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693420" y="4209909"/>
            <a:ext cx="6934200" cy="2556016"/>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476871" y="2405662"/>
            <a:ext cx="7330440" cy="1804247"/>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476871" y="2104955"/>
            <a:ext cx="7330440" cy="2104954"/>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5943600" y="4209909"/>
            <a:ext cx="1783080" cy="2556016"/>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918974" y="1333524"/>
            <a:ext cx="7433463" cy="964363"/>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CAFAFA10-F611-4314-8CDA-3EB58E08DE05}" type="datetimeFigureOut">
              <a:rPr lang="en-US" smtClean="0"/>
              <a:t>5/6/2023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D48F124-6608-4253-865E-131CD82D4151}" type="slidenum">
              <a:rPr lang="en-US" smtClean="0"/>
              <a:t>‹#›</a:t>
            </a:fld>
            <a:endParaRPr lang="en-US"/>
          </a:p>
        </p:txBody>
      </p:sp>
      <p:sp>
        <p:nvSpPr>
          <p:cNvPr id="7" name="Rectangle 6"/>
          <p:cNvSpPr/>
          <p:nvPr/>
        </p:nvSpPr>
        <p:spPr>
          <a:xfrm>
            <a:off x="472108" y="396868"/>
            <a:ext cx="11055096" cy="874366"/>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918974" y="505189"/>
            <a:ext cx="10603383" cy="766805"/>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483002" y="671341"/>
            <a:ext cx="35661" cy="360849"/>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534444" y="671341"/>
            <a:ext cx="35661" cy="360849"/>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582988" y="671341"/>
            <a:ext cx="11887" cy="360849"/>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619715" y="671341"/>
            <a:ext cx="11887" cy="360849"/>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650624" y="671341"/>
            <a:ext cx="47549" cy="360849"/>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4360" y="505190"/>
            <a:ext cx="10698480" cy="902123"/>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03647" y="1746734"/>
            <a:ext cx="5250180" cy="4465198"/>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051947" y="1746734"/>
            <a:ext cx="5250180" cy="4465198"/>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AFAFA10-F611-4314-8CDA-3EB58E08DE05}" type="datetimeFigureOut">
              <a:rPr lang="en-US" smtClean="0"/>
              <a:t>5/6/2023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D48F124-6608-4253-865E-131CD82D415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396869"/>
            <a:ext cx="11527204" cy="874366"/>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656271" y="505190"/>
            <a:ext cx="10104120" cy="902123"/>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94362" y="1785453"/>
            <a:ext cx="5252245" cy="631173"/>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038536" y="1785453"/>
            <a:ext cx="5254308" cy="631173"/>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594362" y="2426023"/>
            <a:ext cx="5252245" cy="3906194"/>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038536" y="2426023"/>
            <a:ext cx="5254308" cy="3906194"/>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CAFAFA10-F611-4314-8CDA-3EB58E08DE05}" type="datetimeFigureOut">
              <a:rPr lang="en-US" smtClean="0"/>
              <a:t>5/6/2023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D48F124-6608-4253-865E-131CD82D4151}" type="slidenum">
              <a:rPr lang="en-US" smtClean="0"/>
              <a:t>‹#›</a:t>
            </a:fld>
            <a:endParaRPr lang="en-US"/>
          </a:p>
        </p:txBody>
      </p:sp>
      <p:sp>
        <p:nvSpPr>
          <p:cNvPr id="16" name="Rectangle 15"/>
          <p:cNvSpPr/>
          <p:nvPr/>
        </p:nvSpPr>
        <p:spPr>
          <a:xfrm>
            <a:off x="114127" y="671341"/>
            <a:ext cx="59436" cy="360849"/>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61499" y="671341"/>
            <a:ext cx="35661" cy="360849"/>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36730" y="671341"/>
            <a:ext cx="11887" cy="360849"/>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3" y="671341"/>
            <a:ext cx="11887" cy="360849"/>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94703" y="671341"/>
            <a:ext cx="35661" cy="360849"/>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246145" y="671341"/>
            <a:ext cx="35661" cy="360849"/>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94689" y="671341"/>
            <a:ext cx="11887" cy="360849"/>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331417" y="671341"/>
            <a:ext cx="11887" cy="360849"/>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362325" y="671341"/>
            <a:ext cx="47549" cy="360849"/>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88720" y="505190"/>
            <a:ext cx="10104120" cy="902123"/>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CAFAFA10-F611-4314-8CDA-3EB58E08DE05}" type="datetimeFigureOut">
              <a:rPr lang="en-US" smtClean="0"/>
              <a:t>5/6/2023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D48F124-6608-4253-865E-131CD82D415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CAFAFA10-F611-4314-8CDA-3EB58E08DE05}" type="datetimeFigureOut">
              <a:rPr lang="en-US" smtClean="0"/>
              <a:t>5/6/2023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D48F124-6608-4253-865E-131CD82D415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1540" y="269384"/>
            <a:ext cx="10698480" cy="1146448"/>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891540" y="1415832"/>
            <a:ext cx="3268980" cy="4510617"/>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457700" y="1415832"/>
            <a:ext cx="7132320" cy="4510617"/>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AFAFA10-F611-4314-8CDA-3EB58E08DE05}" type="datetimeFigureOut">
              <a:rPr lang="en-US" smtClean="0"/>
              <a:t>5/6/2023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D48F124-6608-4253-865E-131CD82D415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78441" y="4"/>
            <a:ext cx="11411712" cy="1852822"/>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472154" y="1859720"/>
            <a:ext cx="11417408"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089766" y="1182699"/>
            <a:ext cx="130981" cy="16700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188720" y="435331"/>
            <a:ext cx="8915400" cy="692327"/>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478441" y="1868356"/>
            <a:ext cx="11411712" cy="4893549"/>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1188720" y="1134702"/>
            <a:ext cx="8915400" cy="676593"/>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11287886" y="1333053"/>
            <a:ext cx="130981" cy="16700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0836925" y="1434832"/>
            <a:ext cx="130981" cy="16700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420100" y="54758"/>
            <a:ext cx="2773680" cy="360223"/>
          </a:xfrm>
        </p:spPr>
        <p:txBody>
          <a:bodyPr/>
          <a:lstStyle>
            <a:extLst/>
          </a:lstStyle>
          <a:p>
            <a:fld id="{CAFAFA10-F611-4314-8CDA-3EB58E08DE05}" type="datetimeFigureOut">
              <a:rPr lang="en-US" smtClean="0"/>
              <a:t>5/6/2023</a:t>
            </a:fld>
            <a:endParaRPr lang="en-US"/>
          </a:p>
        </p:txBody>
      </p:sp>
      <p:sp>
        <p:nvSpPr>
          <p:cNvPr id="6" name="Footer Placeholder 5"/>
          <p:cNvSpPr>
            <a:spLocks noGrp="1"/>
          </p:cNvSpPr>
          <p:nvPr>
            <p:ph type="ftr" sz="quarter" idx="11"/>
          </p:nvPr>
        </p:nvSpPr>
        <p:spPr>
          <a:xfrm>
            <a:off x="1188720" y="54758"/>
            <a:ext cx="7231380" cy="360223"/>
          </a:xfrm>
        </p:spPr>
        <p:txBody>
          <a:bodyPr/>
          <a:lstStyle>
            <a:extLst/>
          </a:lstStyle>
          <a:p>
            <a:endParaRPr lang="en-US"/>
          </a:p>
        </p:txBody>
      </p:sp>
      <p:sp>
        <p:nvSpPr>
          <p:cNvPr id="7" name="Slide Number Placeholder 6"/>
          <p:cNvSpPr>
            <a:spLocks noGrp="1"/>
          </p:cNvSpPr>
          <p:nvPr>
            <p:ph type="sldNum" sz="quarter" idx="12"/>
          </p:nvPr>
        </p:nvSpPr>
        <p:spPr>
          <a:xfrm>
            <a:off x="11193780" y="54758"/>
            <a:ext cx="594360" cy="360223"/>
          </a:xfrm>
        </p:spPr>
        <p:txBody>
          <a:bodyPr/>
          <a:lstStyle>
            <a:extLst/>
          </a:lstStyle>
          <a:p>
            <a:fld id="{BD48F124-6608-4253-865E-131CD82D415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475488" cy="6762429"/>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331879" y="4979628"/>
            <a:ext cx="95097" cy="166892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331879" y="4732417"/>
            <a:ext cx="95097" cy="225531"/>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331879" y="4575420"/>
            <a:ext cx="95097" cy="135319"/>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331879" y="4481571"/>
            <a:ext cx="95097" cy="7217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402426" y="671341"/>
            <a:ext cx="59436" cy="360849"/>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349797" y="671341"/>
            <a:ext cx="35661" cy="360849"/>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325029" y="671341"/>
            <a:ext cx="11887" cy="360849"/>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88302" y="671341"/>
            <a:ext cx="11887" cy="360849"/>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1188720" y="505190"/>
            <a:ext cx="10104120" cy="902123"/>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1188720" y="1759614"/>
            <a:ext cx="10104120" cy="4510617"/>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420100" y="6330529"/>
            <a:ext cx="2773680" cy="360223"/>
          </a:xfrm>
          <a:prstGeom prst="rect">
            <a:avLst/>
          </a:prstGeom>
        </p:spPr>
        <p:txBody>
          <a:bodyPr vert="horz" anchor="b"/>
          <a:lstStyle>
            <a:lvl1pPr algn="l" eaLnBrk="1" latinLnBrk="0" hangingPunct="1">
              <a:defRPr kumimoji="0" sz="1100">
                <a:solidFill>
                  <a:schemeClr val="tx2"/>
                </a:solidFill>
              </a:defRPr>
            </a:lvl1pPr>
            <a:extLst/>
          </a:lstStyle>
          <a:p>
            <a:fld id="{CAFAFA10-F611-4314-8CDA-3EB58E08DE05}" type="datetimeFigureOut">
              <a:rPr lang="en-US" smtClean="0"/>
              <a:t>5/6/2023</a:t>
            </a:fld>
            <a:endParaRPr lang="en-US"/>
          </a:p>
        </p:txBody>
      </p:sp>
      <p:sp>
        <p:nvSpPr>
          <p:cNvPr id="3" name="Footer Placeholder 2"/>
          <p:cNvSpPr>
            <a:spLocks noGrp="1"/>
          </p:cNvSpPr>
          <p:nvPr>
            <p:ph type="ftr" sz="quarter" idx="3"/>
          </p:nvPr>
        </p:nvSpPr>
        <p:spPr>
          <a:xfrm>
            <a:off x="1188720" y="6330529"/>
            <a:ext cx="7231380" cy="360223"/>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11193780" y="6330529"/>
            <a:ext cx="594360" cy="360223"/>
          </a:xfrm>
          <a:prstGeom prst="rect">
            <a:avLst/>
          </a:prstGeom>
        </p:spPr>
        <p:txBody>
          <a:bodyPr vert="horz" anchor="b"/>
          <a:lstStyle>
            <a:lvl1pPr algn="l" eaLnBrk="1" latinLnBrk="0" hangingPunct="1">
              <a:defRPr kumimoji="0" sz="1200">
                <a:solidFill>
                  <a:schemeClr val="tx2"/>
                </a:solidFill>
              </a:defRPr>
            </a:lvl1pPr>
            <a:extLst/>
          </a:lstStyle>
          <a:p>
            <a:fld id="{BD48F124-6608-4253-865E-131CD82D415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keebersecuritygroup/password-manage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nstagram.com/tif.hearts.scienc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Leisure_activity_vehicle" TargetMode="External"/><Relationship Id="rId2" Type="http://schemas.openxmlformats.org/officeDocument/2006/relationships/hyperlink" Target="https://en.wikipedia.org/wiki/Panel_van"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en.wikipedia.org/wiki/Tangier" TargetMode="External"/><Relationship Id="rId4" Type="http://schemas.openxmlformats.org/officeDocument/2006/relationships/hyperlink" Target="https://en.wikipedia.org/wiki/Renault"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7780" y="1954601"/>
            <a:ext cx="10104120" cy="2706370"/>
          </a:xfrm>
        </p:spPr>
        <p:txBody>
          <a:bodyPr>
            <a:normAutofit/>
          </a:bodyPr>
          <a:lstStyle/>
          <a:p>
            <a:r>
              <a:rPr lang="en-US" b="1" i="1" u="sng" dirty="0" smtClean="0">
                <a:solidFill>
                  <a:srgbClr val="00B050"/>
                </a:solidFill>
                <a:latin typeface="+mn-lt"/>
              </a:rPr>
              <a:t/>
            </a:r>
            <a:br>
              <a:rPr lang="en-US" b="1" i="1" u="sng" dirty="0" smtClean="0">
                <a:solidFill>
                  <a:srgbClr val="00B050"/>
                </a:solidFill>
                <a:latin typeface="+mn-lt"/>
              </a:rPr>
            </a:br>
            <a:r>
              <a:rPr lang="en-US" b="1" i="1" u="sng" dirty="0" smtClean="0">
                <a:solidFill>
                  <a:schemeClr val="accent6">
                    <a:lumMod val="75000"/>
                  </a:schemeClr>
                </a:solidFill>
                <a:latin typeface="+mn-lt"/>
              </a:rPr>
              <a:t>Portfolio </a:t>
            </a:r>
            <a:r>
              <a:rPr lang="en-US" b="1" i="1" u="sng" dirty="0">
                <a:solidFill>
                  <a:schemeClr val="accent6">
                    <a:lumMod val="75000"/>
                  </a:schemeClr>
                </a:solidFill>
                <a:latin typeface="+mn-lt"/>
              </a:rPr>
              <a:t>Project </a:t>
            </a:r>
            <a:r>
              <a:rPr lang="en-US" i="1" u="sng" dirty="0">
                <a:solidFill>
                  <a:schemeClr val="accent6">
                    <a:lumMod val="75000"/>
                  </a:schemeClr>
                </a:solidFill>
                <a:latin typeface="+mn-lt"/>
              </a:rPr>
              <a:t>1</a:t>
            </a:r>
            <a:r>
              <a:rPr lang="en-US" b="1" i="1" u="sng" dirty="0" smtClean="0">
                <a:solidFill>
                  <a:schemeClr val="accent6">
                    <a:lumMod val="75000"/>
                  </a:schemeClr>
                </a:solidFill>
                <a:latin typeface="+mn-lt"/>
              </a:rPr>
              <a:t>: </a:t>
            </a:r>
            <a:r>
              <a:rPr lang="en-US" b="1" i="1" u="sng" dirty="0">
                <a:solidFill>
                  <a:schemeClr val="accent6">
                    <a:lumMod val="75000"/>
                  </a:schemeClr>
                </a:solidFill>
                <a:latin typeface="+mn-lt"/>
              </a:rPr>
              <a:t>Open </a:t>
            </a:r>
            <a:r>
              <a:rPr lang="en-US" b="1" i="1" u="sng" dirty="0" smtClean="0">
                <a:solidFill>
                  <a:schemeClr val="accent6">
                    <a:lumMod val="75000"/>
                  </a:schemeClr>
                </a:solidFill>
                <a:latin typeface="+mn-lt"/>
              </a:rPr>
              <a:t/>
            </a:r>
            <a:br>
              <a:rPr lang="en-US" b="1" i="1" u="sng" dirty="0" smtClean="0">
                <a:solidFill>
                  <a:schemeClr val="accent6">
                    <a:lumMod val="75000"/>
                  </a:schemeClr>
                </a:solidFill>
                <a:latin typeface="+mn-lt"/>
              </a:rPr>
            </a:br>
            <a:r>
              <a:rPr lang="en-US" b="1" i="1" u="sng" dirty="0" smtClean="0">
                <a:solidFill>
                  <a:schemeClr val="accent6">
                    <a:lumMod val="75000"/>
                  </a:schemeClr>
                </a:solidFill>
                <a:latin typeface="+mn-lt"/>
              </a:rPr>
              <a:t>Source Intelligence</a:t>
            </a:r>
            <a:r>
              <a:rPr lang="en-US" b="1" i="1" u="sng" dirty="0" smtClean="0">
                <a:solidFill>
                  <a:srgbClr val="00B050"/>
                </a:solidFill>
                <a:latin typeface="+mn-lt"/>
              </a:rPr>
              <a:t/>
            </a:r>
            <a:br>
              <a:rPr lang="en-US" b="1" i="1" u="sng" dirty="0" smtClean="0">
                <a:solidFill>
                  <a:srgbClr val="00B050"/>
                </a:solidFill>
                <a:latin typeface="+mn-lt"/>
              </a:rPr>
            </a:br>
            <a:endParaRPr lang="en-US" b="1" i="1" u="sng" dirty="0">
              <a:solidFill>
                <a:srgbClr val="00B050"/>
              </a:solidFill>
              <a:latin typeface="+mn-lt"/>
            </a:endParaRPr>
          </a:p>
        </p:txBody>
      </p:sp>
    </p:spTree>
    <p:extLst>
      <p:ext uri="{BB962C8B-B14F-4D97-AF65-F5344CB8AC3E}">
        <p14:creationId xmlns:p14="http://schemas.microsoft.com/office/powerpoint/2010/main" val="255183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225531"/>
            <a:ext cx="10698480" cy="6390040"/>
          </a:xfrm>
        </p:spPr>
        <p:txBody>
          <a:bodyPr/>
          <a:lstStyle/>
          <a:p>
            <a:r>
              <a:rPr lang="en-US" b="1" dirty="0"/>
              <a:t>Answer:</a:t>
            </a:r>
            <a:endParaRPr lang="en-US" dirty="0"/>
          </a:p>
          <a:p>
            <a:r>
              <a:rPr lang="en-US" b="1" dirty="0"/>
              <a:t>Browsing to the </a:t>
            </a:r>
            <a:r>
              <a:rPr lang="en-US" b="1" i="1" dirty="0"/>
              <a:t>Team</a:t>
            </a:r>
            <a:r>
              <a:rPr lang="en-US" b="1" dirty="0"/>
              <a:t> section on the </a:t>
            </a:r>
            <a:r>
              <a:rPr lang="en-US" b="1" i="1" dirty="0" err="1"/>
              <a:t>Keeber</a:t>
            </a:r>
            <a:r>
              <a:rPr lang="en-US" b="1" i="1" dirty="0"/>
              <a:t> Security Group</a:t>
            </a:r>
            <a:r>
              <a:rPr lang="en-US" b="1" dirty="0"/>
              <a:t> company website reveals 6 employees:</a:t>
            </a:r>
            <a:endParaRPr lang="en-US" dirty="0"/>
          </a:p>
          <a:p>
            <a:endParaRPr lang="en-US" dirty="0"/>
          </a:p>
        </p:txBody>
      </p:sp>
      <p:pic>
        <p:nvPicPr>
          <p:cNvPr id="4" name="Picture 3" descr="https://miro.medium.com/v2/resize:fit:700/0*CRyaxwh2Q9RvCLwU"/>
          <p:cNvPicPr/>
          <p:nvPr/>
        </p:nvPicPr>
        <p:blipFill>
          <a:blip r:embed="rId2">
            <a:extLst>
              <a:ext uri="{28A0092B-C50C-407E-A947-70E740481C1C}">
                <a14:useLocalDpi xmlns:a14="http://schemas.microsoft.com/office/drawing/2010/main" val="0"/>
              </a:ext>
            </a:extLst>
          </a:blip>
          <a:srcRect/>
          <a:stretch>
            <a:fillRect/>
          </a:stretch>
        </p:blipFill>
        <p:spPr bwMode="auto">
          <a:xfrm>
            <a:off x="1188720" y="2480839"/>
            <a:ext cx="10104120" cy="3909201"/>
          </a:xfrm>
          <a:prstGeom prst="rect">
            <a:avLst/>
          </a:prstGeom>
          <a:noFill/>
          <a:ln>
            <a:noFill/>
          </a:ln>
        </p:spPr>
      </p:pic>
    </p:spTree>
    <p:extLst>
      <p:ext uri="{BB962C8B-B14F-4D97-AF65-F5344CB8AC3E}">
        <p14:creationId xmlns:p14="http://schemas.microsoft.com/office/powerpoint/2010/main" val="3437195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225531"/>
            <a:ext cx="10698480" cy="6314863"/>
          </a:xfrm>
        </p:spPr>
        <p:txBody>
          <a:bodyPr>
            <a:normAutofit/>
          </a:bodyPr>
          <a:lstStyle/>
          <a:p>
            <a:r>
              <a:rPr lang="en-US" b="1" dirty="0"/>
              <a:t>If you need to access information about an ex-employee on the </a:t>
            </a:r>
            <a:r>
              <a:rPr lang="en-US" b="1" dirty="0" err="1"/>
              <a:t>Keeber</a:t>
            </a:r>
            <a:r>
              <a:rPr lang="en-US" b="1" dirty="0"/>
              <a:t> Security Group website, you can use the </a:t>
            </a:r>
            <a:r>
              <a:rPr lang="en-US" b="1" dirty="0" err="1"/>
              <a:t>Wayback</a:t>
            </a:r>
            <a:r>
              <a:rPr lang="en-US" b="1" dirty="0"/>
              <a:t> Machine, which is an online archive of web pages. By searching for the team page, you can access previous versions of the website and find the desired information. To begin, you can check the oldest archived version available, which is from April 19th. From there, you can scroll down the page and locate the details about the ex-employee, Tiffany Douglas, and retrieve any necessary information. By utilizing this method, you can access valuable information that may no longer be available on the current version of the website.</a:t>
            </a:r>
            <a:endParaRPr lang="en-US" dirty="0"/>
          </a:p>
          <a:p>
            <a:endParaRPr lang="en-US" dirty="0"/>
          </a:p>
        </p:txBody>
      </p:sp>
    </p:spTree>
    <p:extLst>
      <p:ext uri="{BB962C8B-B14F-4D97-AF65-F5344CB8AC3E}">
        <p14:creationId xmlns:p14="http://schemas.microsoft.com/office/powerpoint/2010/main" val="2293690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594360" y="977304"/>
            <a:ext cx="10698480" cy="4339901"/>
          </a:xfrm>
          <a:prstGeom prst="rect">
            <a:avLst/>
          </a:prstGeom>
        </p:spPr>
      </p:pic>
    </p:spTree>
    <p:extLst>
      <p:ext uri="{BB962C8B-B14F-4D97-AF65-F5344CB8AC3E}">
        <p14:creationId xmlns:p14="http://schemas.microsoft.com/office/powerpoint/2010/main" val="1534646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188720" y="2272639"/>
            <a:ext cx="10104120" cy="3486128"/>
          </a:xfrm>
          <a:prstGeom prst="rect">
            <a:avLst/>
          </a:prstGeom>
        </p:spPr>
      </p:pic>
    </p:spTree>
    <p:extLst>
      <p:ext uri="{BB962C8B-B14F-4D97-AF65-F5344CB8AC3E}">
        <p14:creationId xmlns:p14="http://schemas.microsoft.com/office/powerpoint/2010/main" val="26906300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188720" y="2414149"/>
            <a:ext cx="10104120" cy="3203109"/>
          </a:xfrm>
          <a:prstGeom prst="rect">
            <a:avLst/>
          </a:prstGeom>
        </p:spPr>
      </p:pic>
    </p:spTree>
    <p:extLst>
      <p:ext uri="{BB962C8B-B14F-4D97-AF65-F5344CB8AC3E}">
        <p14:creationId xmlns:p14="http://schemas.microsoft.com/office/powerpoint/2010/main" val="2329266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225531"/>
            <a:ext cx="10698480" cy="6164509"/>
          </a:xfrm>
        </p:spPr>
        <p:txBody>
          <a:bodyPr>
            <a:normAutofit/>
          </a:bodyPr>
          <a:lstStyle/>
          <a:p>
            <a:endParaRPr lang="en-US" b="1" dirty="0" smtClean="0"/>
          </a:p>
          <a:p>
            <a:r>
              <a:rPr lang="en-US" b="1" dirty="0" smtClean="0"/>
              <a:t>flag{cddb59d78a6d50905340a62852e315c9}</a:t>
            </a:r>
          </a:p>
          <a:p>
            <a:endParaRPr lang="en-US" b="1" dirty="0"/>
          </a:p>
          <a:p>
            <a:endParaRPr lang="en-US" dirty="0"/>
          </a:p>
          <a:p>
            <a:pPr algn="just"/>
            <a:r>
              <a:rPr lang="en-US" b="1" dirty="0">
                <a:solidFill>
                  <a:srgbClr val="FFC000"/>
                </a:solidFill>
              </a:rPr>
              <a:t>TASK 3:  The ex-employee you found was fired for “committing a secret to public </a:t>
            </a:r>
            <a:r>
              <a:rPr lang="en-US" b="1" dirty="0" err="1">
                <a:solidFill>
                  <a:srgbClr val="FFC000"/>
                </a:solidFill>
              </a:rPr>
              <a:t>GitHub</a:t>
            </a:r>
            <a:r>
              <a:rPr lang="en-US" b="1" dirty="0">
                <a:solidFill>
                  <a:srgbClr val="FFC000"/>
                </a:solidFill>
              </a:rPr>
              <a:t> repositories”. Find the committed secret, and use that to find confidential company information. Also, find more information regarding the secret file</a:t>
            </a:r>
            <a:r>
              <a:rPr lang="en-US" b="1" dirty="0" smtClean="0"/>
              <a:t>.</a:t>
            </a:r>
          </a:p>
          <a:p>
            <a:endParaRPr lang="en-US" dirty="0"/>
          </a:p>
        </p:txBody>
      </p:sp>
    </p:spTree>
    <p:extLst>
      <p:ext uri="{BB962C8B-B14F-4D97-AF65-F5344CB8AC3E}">
        <p14:creationId xmlns:p14="http://schemas.microsoft.com/office/powerpoint/2010/main" val="2798712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225534"/>
            <a:ext cx="10698480" cy="5818383"/>
          </a:xfrm>
        </p:spPr>
        <p:txBody>
          <a:bodyPr/>
          <a:lstStyle/>
          <a:p>
            <a:r>
              <a:rPr lang="en-US" b="1" dirty="0" smtClean="0"/>
              <a:t>Answer:</a:t>
            </a:r>
            <a:endParaRPr lang="en-US" dirty="0" smtClean="0"/>
          </a:p>
          <a:p>
            <a:r>
              <a:rPr lang="en-US" b="1" dirty="0" smtClean="0"/>
              <a:t>The </a:t>
            </a:r>
            <a:r>
              <a:rPr lang="en-US" b="1" dirty="0" err="1" smtClean="0"/>
              <a:t>Keeber</a:t>
            </a:r>
            <a:r>
              <a:rPr lang="en-US" b="1" dirty="0" smtClean="0"/>
              <a:t> Security Group</a:t>
            </a:r>
            <a:r>
              <a:rPr lang="en-US" b="1" i="1" dirty="0" smtClean="0"/>
              <a:t> </a:t>
            </a:r>
            <a:r>
              <a:rPr lang="en-US" b="1" dirty="0" smtClean="0"/>
              <a:t>website contained a link to their </a:t>
            </a:r>
            <a:r>
              <a:rPr lang="en-US" b="1" dirty="0" err="1" smtClean="0"/>
              <a:t>Github</a:t>
            </a:r>
            <a:r>
              <a:rPr lang="en-US" b="1" dirty="0" smtClean="0"/>
              <a:t> account. By examining the commit history for the </a:t>
            </a:r>
            <a:r>
              <a:rPr lang="en-US" b="1" i="1" dirty="0" smtClean="0"/>
              <a:t>security-evaluation-workflow</a:t>
            </a:r>
            <a:r>
              <a:rPr lang="en-US" b="1" dirty="0" smtClean="0"/>
              <a:t> repository, we can see a suspicious commit message stating </a:t>
            </a:r>
            <a:r>
              <a:rPr lang="en-US" b="1" i="1" dirty="0" smtClean="0"/>
              <a:t>“Removed Secret from repository”</a:t>
            </a:r>
            <a:endParaRPr lang="en-US" dirty="0" smtClean="0"/>
          </a:p>
          <a:p>
            <a:endParaRPr lang="en-US" dirty="0"/>
          </a:p>
        </p:txBody>
      </p:sp>
      <p:pic>
        <p:nvPicPr>
          <p:cNvPr id="4" name="Picture 3" descr="https://miro.medium.com/v2/resize:fit:700/0*oQ1iet-xq19dOolW"/>
          <p:cNvPicPr/>
          <p:nvPr/>
        </p:nvPicPr>
        <p:blipFill>
          <a:blip r:embed="rId2">
            <a:extLst>
              <a:ext uri="{28A0092B-C50C-407E-A947-70E740481C1C}">
                <a14:useLocalDpi xmlns:a14="http://schemas.microsoft.com/office/drawing/2010/main" val="0"/>
              </a:ext>
            </a:extLst>
          </a:blip>
          <a:srcRect/>
          <a:stretch>
            <a:fillRect/>
          </a:stretch>
        </p:blipFill>
        <p:spPr bwMode="auto">
          <a:xfrm>
            <a:off x="1188720" y="3834024"/>
            <a:ext cx="9806940" cy="2556016"/>
          </a:xfrm>
          <a:prstGeom prst="rect">
            <a:avLst/>
          </a:prstGeom>
          <a:noFill/>
          <a:ln>
            <a:noFill/>
          </a:ln>
        </p:spPr>
      </p:pic>
    </p:spTree>
    <p:extLst>
      <p:ext uri="{BB962C8B-B14F-4D97-AF65-F5344CB8AC3E}">
        <p14:creationId xmlns:p14="http://schemas.microsoft.com/office/powerpoint/2010/main" val="37298526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00711"/>
            <a:ext cx="10698480" cy="6194268"/>
          </a:xfrm>
        </p:spPr>
        <p:txBody>
          <a:bodyPr/>
          <a:lstStyle/>
          <a:p>
            <a:r>
              <a:rPr lang="en-US" b="1" dirty="0"/>
              <a:t>By clicking on the above-mentioned commit and looking at the </a:t>
            </a:r>
            <a:r>
              <a:rPr lang="en-US" b="1" dirty="0" smtClean="0"/>
              <a:t> </a:t>
            </a:r>
            <a:r>
              <a:rPr lang="en-US" b="1" dirty="0"/>
              <a:t>we can see the actual secret in a file called </a:t>
            </a:r>
            <a:r>
              <a:rPr lang="en-US" b="1" i="1" dirty="0"/>
              <a:t>asana_secret.txt</a:t>
            </a:r>
            <a:r>
              <a:rPr lang="en-US" b="1" dirty="0"/>
              <a:t>.</a:t>
            </a:r>
            <a:endParaRPr lang="en-US" dirty="0"/>
          </a:p>
          <a:p>
            <a:endParaRPr lang="en-US" dirty="0"/>
          </a:p>
        </p:txBody>
      </p:sp>
      <p:pic>
        <p:nvPicPr>
          <p:cNvPr id="4" name="Picture 3" descr="https://miro.medium.com/v2/resize:fit:700/0*yI2ubaJudoEOUMQL"/>
          <p:cNvPicPr/>
          <p:nvPr/>
        </p:nvPicPr>
        <p:blipFill>
          <a:blip r:embed="rId2">
            <a:extLst>
              <a:ext uri="{28A0092B-C50C-407E-A947-70E740481C1C}">
                <a14:useLocalDpi xmlns:a14="http://schemas.microsoft.com/office/drawing/2010/main" val="0"/>
              </a:ext>
            </a:extLst>
          </a:blip>
          <a:srcRect/>
          <a:stretch>
            <a:fillRect/>
          </a:stretch>
        </p:blipFill>
        <p:spPr bwMode="auto">
          <a:xfrm>
            <a:off x="1125682" y="2255309"/>
            <a:ext cx="9113520" cy="2541294"/>
          </a:xfrm>
          <a:prstGeom prst="rect">
            <a:avLst/>
          </a:prstGeom>
          <a:noFill/>
          <a:ln>
            <a:noFill/>
          </a:ln>
        </p:spPr>
      </p:pic>
    </p:spTree>
    <p:extLst>
      <p:ext uri="{BB962C8B-B14F-4D97-AF65-F5344CB8AC3E}">
        <p14:creationId xmlns:p14="http://schemas.microsoft.com/office/powerpoint/2010/main" val="839917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150354"/>
            <a:ext cx="10698480" cy="6314863"/>
          </a:xfrm>
        </p:spPr>
        <p:txBody>
          <a:bodyPr/>
          <a:lstStyle/>
          <a:p>
            <a:r>
              <a:rPr lang="en-US" b="1" dirty="0"/>
              <a:t>Upon initial inspection, the given information appeared to be limited. Therefore, I conducted an online search to gather more information about Asana and the potential usage of the provided string. After thorough research of the Asana documentation, I discovered a useful text box that explained how Curl could be utilized to access the Asana API.</a:t>
            </a:r>
            <a:endParaRPr lang="en-US" dirty="0"/>
          </a:p>
          <a:p>
            <a:endParaRPr lang="en-US" dirty="0"/>
          </a:p>
        </p:txBody>
      </p:sp>
      <p:pic>
        <p:nvPicPr>
          <p:cNvPr id="4" name="Picture 3" descr="https://miro.medium.com/v2/resize:fit:700/0*PcSIeTKVGYuQ9tkT"/>
          <p:cNvPicPr/>
          <p:nvPr/>
        </p:nvPicPr>
        <p:blipFill>
          <a:blip r:embed="rId2">
            <a:extLst>
              <a:ext uri="{28A0092B-C50C-407E-A947-70E740481C1C}">
                <a14:useLocalDpi xmlns:a14="http://schemas.microsoft.com/office/drawing/2010/main" val="0"/>
              </a:ext>
            </a:extLst>
          </a:blip>
          <a:srcRect/>
          <a:stretch>
            <a:fillRect/>
          </a:stretch>
        </p:blipFill>
        <p:spPr bwMode="auto">
          <a:xfrm>
            <a:off x="2080260" y="4660970"/>
            <a:ext cx="7726680" cy="1653893"/>
          </a:xfrm>
          <a:prstGeom prst="rect">
            <a:avLst/>
          </a:prstGeom>
          <a:noFill/>
          <a:ln>
            <a:noFill/>
          </a:ln>
        </p:spPr>
      </p:pic>
    </p:spTree>
    <p:extLst>
      <p:ext uri="{BB962C8B-B14F-4D97-AF65-F5344CB8AC3E}">
        <p14:creationId xmlns:p14="http://schemas.microsoft.com/office/powerpoint/2010/main" val="22305051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3" y="0"/>
            <a:ext cx="11707092" cy="7292164"/>
          </a:xfrm>
        </p:spPr>
        <p:txBody>
          <a:bodyPr/>
          <a:lstStyle/>
          <a:p>
            <a:r>
              <a:rPr lang="en-US" b="1" dirty="0"/>
              <a:t>As can be seen, the last parameter in the curl command resembles the secret we have identified in </a:t>
            </a:r>
            <a:r>
              <a:rPr lang="en-US" b="1" dirty="0" err="1"/>
              <a:t>Git</a:t>
            </a:r>
            <a:r>
              <a:rPr lang="en-US" b="1" dirty="0"/>
              <a:t>. This must be the API token</a:t>
            </a:r>
            <a:r>
              <a:rPr lang="en-US" dirty="0"/>
              <a:t>.</a:t>
            </a:r>
          </a:p>
          <a:p>
            <a:r>
              <a:rPr lang="en-US" b="1" dirty="0"/>
              <a:t/>
            </a:r>
            <a:br>
              <a:rPr lang="en-US" b="1" dirty="0"/>
            </a:br>
            <a:r>
              <a:rPr lang="en-US" b="1" dirty="0">
                <a:solidFill>
                  <a:srgbClr val="FFC000"/>
                </a:solidFill>
              </a:rPr>
              <a:t>TASK 4: The ex-employee also left the company password database exposed to the public through </a:t>
            </a:r>
            <a:r>
              <a:rPr lang="en-US" b="1" dirty="0" err="1">
                <a:solidFill>
                  <a:srgbClr val="FFC000"/>
                </a:solidFill>
              </a:rPr>
              <a:t>GitHub</a:t>
            </a:r>
            <a:r>
              <a:rPr lang="en-US" b="1" dirty="0">
                <a:solidFill>
                  <a:srgbClr val="FFC000"/>
                </a:solidFill>
              </a:rPr>
              <a:t>. Since the password is shared throughout the company, it must be easy for employees to remember. Find and open the password database and extract the flag. The password of the file is: </a:t>
            </a:r>
            <a:r>
              <a:rPr lang="en-US" b="1" dirty="0" err="1">
                <a:solidFill>
                  <a:srgbClr val="FFC000"/>
                </a:solidFill>
              </a:rPr>
              <a:t>craccurrelss</a:t>
            </a:r>
            <a:endParaRPr lang="en-US" dirty="0">
              <a:solidFill>
                <a:srgbClr val="FFC000"/>
              </a:solidFill>
            </a:endParaRPr>
          </a:p>
          <a:p>
            <a:endParaRPr lang="en-US" dirty="0"/>
          </a:p>
        </p:txBody>
      </p:sp>
    </p:spTree>
    <p:extLst>
      <p:ext uri="{BB962C8B-B14F-4D97-AF65-F5344CB8AC3E}">
        <p14:creationId xmlns:p14="http://schemas.microsoft.com/office/powerpoint/2010/main" val="3523684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i="1" u="sng" dirty="0" smtClean="0">
                <a:solidFill>
                  <a:schemeClr val="accent6">
                    <a:lumMod val="75000"/>
                  </a:schemeClr>
                </a:solidFill>
                <a:latin typeface="+mn-lt"/>
              </a:rPr>
              <a:t>Introduction</a:t>
            </a:r>
            <a:endParaRPr lang="en-US" sz="3200" b="1" i="1" u="sng" dirty="0">
              <a:solidFill>
                <a:schemeClr val="accent6">
                  <a:lumMod val="75000"/>
                </a:schemeClr>
              </a:solidFill>
              <a:latin typeface="+mn-lt"/>
            </a:endParaRPr>
          </a:p>
        </p:txBody>
      </p:sp>
      <p:sp>
        <p:nvSpPr>
          <p:cNvPr id="3" name="Content Placeholder 2"/>
          <p:cNvSpPr>
            <a:spLocks noGrp="1"/>
          </p:cNvSpPr>
          <p:nvPr>
            <p:ph idx="1"/>
          </p:nvPr>
        </p:nvSpPr>
        <p:spPr/>
        <p:txBody>
          <a:bodyPr>
            <a:normAutofit/>
          </a:bodyPr>
          <a:lstStyle/>
          <a:p>
            <a:r>
              <a:rPr lang="en-US" sz="3200" b="1" i="1" dirty="0"/>
              <a:t>M</a:t>
            </a:r>
            <a:r>
              <a:rPr lang="en-US" sz="3200" b="1" i="1" dirty="0" smtClean="0"/>
              <a:t>y </a:t>
            </a:r>
            <a:r>
              <a:rPr lang="en-US" sz="3200" b="1" i="1" dirty="0"/>
              <a:t>name is </a:t>
            </a:r>
            <a:r>
              <a:rPr lang="en-US" sz="3200" b="1" i="1" dirty="0" err="1"/>
              <a:t>h</a:t>
            </a:r>
            <a:r>
              <a:rPr lang="en-US" sz="3200" b="1" i="1" dirty="0" err="1" smtClean="0"/>
              <a:t>asnain</a:t>
            </a:r>
            <a:r>
              <a:rPr lang="en-US" sz="3200" b="1" i="1" dirty="0" smtClean="0"/>
              <a:t> , </a:t>
            </a:r>
            <a:r>
              <a:rPr lang="en-US" sz="3200" b="1" i="1" dirty="0"/>
              <a:t>and I am pleased to introduce myself to you. My father's name is </a:t>
            </a:r>
            <a:r>
              <a:rPr lang="en-US" sz="3200" b="1" i="1" dirty="0" err="1"/>
              <a:t>f</a:t>
            </a:r>
            <a:r>
              <a:rPr lang="en-US" sz="3200" b="1" i="1" dirty="0" err="1" smtClean="0"/>
              <a:t>azal</a:t>
            </a:r>
            <a:r>
              <a:rPr lang="en-US" sz="3200" b="1" i="1" dirty="0" smtClean="0"/>
              <a:t> </a:t>
            </a:r>
            <a:r>
              <a:rPr lang="en-US" sz="3200" b="1" i="1" dirty="0" err="1"/>
              <a:t>w</a:t>
            </a:r>
            <a:r>
              <a:rPr lang="en-US" sz="3200" b="1" i="1" dirty="0" err="1" smtClean="0"/>
              <a:t>ahab</a:t>
            </a:r>
            <a:r>
              <a:rPr lang="en-US" sz="3200" b="1" i="1" dirty="0"/>
              <a:t>, and I am a computer science </a:t>
            </a:r>
            <a:r>
              <a:rPr lang="en-US" sz="3200" b="1" i="1" dirty="0" smtClean="0"/>
              <a:t>student in </a:t>
            </a:r>
            <a:r>
              <a:rPr lang="en-US" sz="3200" b="1" i="1" dirty="0" err="1" smtClean="0"/>
              <a:t>uet</a:t>
            </a:r>
            <a:r>
              <a:rPr lang="en-US" sz="3200" b="1" i="1" dirty="0" smtClean="0"/>
              <a:t> </a:t>
            </a:r>
            <a:r>
              <a:rPr lang="en-US" sz="3200" b="1" i="1" dirty="0" err="1" smtClean="0"/>
              <a:t>peshawar</a:t>
            </a:r>
            <a:r>
              <a:rPr lang="en-US" sz="3200" b="1" i="1" dirty="0" smtClean="0"/>
              <a:t>. </a:t>
            </a:r>
            <a:r>
              <a:rPr lang="en-US" sz="3200" b="1" i="1" dirty="0"/>
              <a:t>who has recently taken admission in IEC for </a:t>
            </a:r>
            <a:r>
              <a:rPr lang="en-US" sz="3200" b="1" i="1" dirty="0" smtClean="0"/>
              <a:t>cyber security</a:t>
            </a:r>
            <a:r>
              <a:rPr lang="en-US" sz="3200" b="1" i="1" dirty="0"/>
              <a:t>. I am enthusiastic about technology and have always been intrigued by how it shapes the world we live in today</a:t>
            </a:r>
            <a:r>
              <a:rPr lang="en-US" sz="3200" b="1" i="1" dirty="0" smtClean="0"/>
              <a:t>..</a:t>
            </a:r>
            <a:endParaRPr lang="en-US" sz="3200" b="1" i="1" dirty="0"/>
          </a:p>
        </p:txBody>
      </p:sp>
    </p:spTree>
    <p:extLst>
      <p:ext uri="{BB962C8B-B14F-4D97-AF65-F5344CB8AC3E}">
        <p14:creationId xmlns:p14="http://schemas.microsoft.com/office/powerpoint/2010/main" val="2255944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150354"/>
            <a:ext cx="10698480" cy="6390040"/>
          </a:xfrm>
        </p:spPr>
        <p:txBody>
          <a:bodyPr/>
          <a:lstStyle/>
          <a:p>
            <a:r>
              <a:rPr lang="en-US" b="1" dirty="0"/>
              <a:t>Answer:</a:t>
            </a:r>
            <a:endParaRPr lang="en-US" dirty="0"/>
          </a:p>
          <a:p>
            <a:r>
              <a:rPr lang="en-US" b="1" dirty="0"/>
              <a:t>first, we need to find the password database. We return to the company </a:t>
            </a:r>
            <a:r>
              <a:rPr lang="en-US" b="1" dirty="0" err="1"/>
              <a:t>Github</a:t>
            </a:r>
            <a:r>
              <a:rPr lang="en-US" b="1" dirty="0"/>
              <a:t> page and specifically examine the </a:t>
            </a:r>
            <a:r>
              <a:rPr lang="en-US" b="1" u="sng" dirty="0">
                <a:hlinkClick r:id="rId2"/>
              </a:rPr>
              <a:t>password-manager</a:t>
            </a:r>
            <a:r>
              <a:rPr lang="en-US" b="1" dirty="0"/>
              <a:t> repository to find the desired database file:</a:t>
            </a:r>
            <a:endParaRPr lang="en-US" dirty="0"/>
          </a:p>
          <a:p>
            <a:endParaRPr lang="en-US" dirty="0"/>
          </a:p>
        </p:txBody>
      </p:sp>
      <p:pic>
        <p:nvPicPr>
          <p:cNvPr id="4" name="Picture 3"/>
          <p:cNvPicPr/>
          <p:nvPr/>
        </p:nvPicPr>
        <p:blipFill>
          <a:blip r:embed="rId3"/>
          <a:stretch>
            <a:fillRect/>
          </a:stretch>
        </p:blipFill>
        <p:spPr>
          <a:xfrm>
            <a:off x="891540" y="3382962"/>
            <a:ext cx="9707880" cy="2856724"/>
          </a:xfrm>
          <a:prstGeom prst="rect">
            <a:avLst/>
          </a:prstGeom>
        </p:spPr>
      </p:pic>
    </p:spTree>
    <p:extLst>
      <p:ext uri="{BB962C8B-B14F-4D97-AF65-F5344CB8AC3E}">
        <p14:creationId xmlns:p14="http://schemas.microsoft.com/office/powerpoint/2010/main" val="13256139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225531"/>
            <a:ext cx="10698480" cy="6314863"/>
          </a:xfrm>
        </p:spPr>
        <p:txBody>
          <a:bodyPr>
            <a:normAutofit/>
          </a:bodyPr>
          <a:lstStyle/>
          <a:p>
            <a:pPr marL="68580" indent="0">
              <a:buNone/>
            </a:pPr>
            <a:endParaRPr lang="en-US" b="1" dirty="0"/>
          </a:p>
          <a:p>
            <a:pPr marL="68580" indent="0">
              <a:buNone/>
            </a:pPr>
            <a:endParaRPr lang="en-US" b="1" dirty="0" smtClean="0"/>
          </a:p>
          <a:p>
            <a:pPr algn="just"/>
            <a:r>
              <a:rPr lang="en-US" sz="3200" b="1" dirty="0"/>
              <a:t>I found the password database when solving </a:t>
            </a:r>
            <a:r>
              <a:rPr lang="en-US" sz="3200" b="1" dirty="0" err="1"/>
              <a:t>Keeber</a:t>
            </a:r>
            <a:r>
              <a:rPr lang="en-US" sz="3200" b="1" dirty="0"/>
              <a:t> 2, in the </a:t>
            </a:r>
            <a:r>
              <a:rPr lang="en-US" sz="3200" b="1" dirty="0" smtClean="0"/>
              <a:t>password-manager</a:t>
            </a:r>
          </a:p>
          <a:p>
            <a:pPr marL="68580" indent="0">
              <a:buNone/>
            </a:pPr>
            <a:endParaRPr lang="en-US" sz="3200" b="1" dirty="0"/>
          </a:p>
          <a:p>
            <a:pPr algn="just"/>
            <a:r>
              <a:rPr lang="en-US" b="1" dirty="0"/>
              <a:t>If you come across a .</a:t>
            </a:r>
            <a:r>
              <a:rPr lang="en-US" b="1" dirty="0" err="1"/>
              <a:t>kdbx</a:t>
            </a:r>
            <a:r>
              <a:rPr lang="en-US" b="1" dirty="0"/>
              <a:t> file and are unfamiliar with its meaning, a quick Google search will inform you that it is typically associated with data files created by the </a:t>
            </a:r>
            <a:r>
              <a:rPr lang="en-US" b="1" dirty="0" err="1"/>
              <a:t>KeePass</a:t>
            </a:r>
            <a:r>
              <a:rPr lang="en-US" b="1" dirty="0"/>
              <a:t> Password Safe application. </a:t>
            </a:r>
            <a:endParaRPr lang="en-US" dirty="0"/>
          </a:p>
        </p:txBody>
      </p:sp>
    </p:spTree>
    <p:extLst>
      <p:ext uri="{BB962C8B-B14F-4D97-AF65-F5344CB8AC3E}">
        <p14:creationId xmlns:p14="http://schemas.microsoft.com/office/powerpoint/2010/main" val="1007500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225531"/>
            <a:ext cx="10698480" cy="6089333"/>
          </a:xfrm>
        </p:spPr>
        <p:txBody>
          <a:bodyPr>
            <a:normAutofit/>
          </a:bodyPr>
          <a:lstStyle/>
          <a:p>
            <a:pPr algn="just"/>
            <a:r>
              <a:rPr lang="en-US" sz="3200" b="1" dirty="0"/>
              <a:t>On further searching, I found that this is a password database file for an application called </a:t>
            </a:r>
            <a:r>
              <a:rPr lang="en-US" sz="3200" b="1" dirty="0" err="1"/>
              <a:t>KeePass</a:t>
            </a:r>
            <a:r>
              <a:rPr lang="en-US" sz="3200" b="1" dirty="0"/>
              <a:t>, an open source password manager. To get the flag, we're required to get the password to </a:t>
            </a:r>
            <a:r>
              <a:rPr lang="en-US" sz="3200" b="1" dirty="0" smtClean="0"/>
              <a:t>this </a:t>
            </a:r>
            <a:r>
              <a:rPr lang="en-US" sz="3200" b="1" dirty="0"/>
              <a:t>database file</a:t>
            </a:r>
            <a:r>
              <a:rPr lang="en-US" sz="3200" b="1" dirty="0" smtClean="0"/>
              <a:t>.</a:t>
            </a:r>
          </a:p>
          <a:p>
            <a:pPr algn="just"/>
            <a:endParaRPr lang="en-US" sz="3200" b="1" dirty="0"/>
          </a:p>
          <a:p>
            <a:pPr algn="just"/>
            <a:r>
              <a:rPr lang="en-US" sz="3200" b="1" dirty="0" smtClean="0"/>
              <a:t>The password is </a:t>
            </a:r>
            <a:r>
              <a:rPr lang="en-US" sz="3200" b="1" dirty="0" err="1" smtClean="0"/>
              <a:t>craccurrelss</a:t>
            </a:r>
            <a:r>
              <a:rPr lang="en-US" sz="3200" b="1" dirty="0" smtClean="0"/>
              <a:t> which is </a:t>
            </a:r>
            <a:r>
              <a:rPr lang="en-US" sz="3200" b="1" dirty="0" err="1" smtClean="0"/>
              <a:t>fiven</a:t>
            </a:r>
            <a:endParaRPr lang="en-US" sz="3200" b="1" dirty="0" smtClean="0"/>
          </a:p>
        </p:txBody>
      </p:sp>
    </p:spTree>
    <p:extLst>
      <p:ext uri="{BB962C8B-B14F-4D97-AF65-F5344CB8AC3E}">
        <p14:creationId xmlns:p14="http://schemas.microsoft.com/office/powerpoint/2010/main" val="23894413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526238"/>
            <a:ext cx="10698480" cy="5938979"/>
          </a:xfrm>
        </p:spPr>
        <p:txBody>
          <a:bodyPr>
            <a:normAutofit/>
          </a:bodyPr>
          <a:lstStyle/>
          <a:p>
            <a:pPr algn="just"/>
            <a:r>
              <a:rPr lang="en-US" b="1" dirty="0"/>
              <a:t>Before opening the password file, ensure that you have </a:t>
            </a:r>
            <a:r>
              <a:rPr lang="en-US" b="1" dirty="0" err="1"/>
              <a:t>KeePass</a:t>
            </a:r>
            <a:r>
              <a:rPr lang="en-US" b="1" dirty="0"/>
              <a:t> installed on your system. Then open the file, </a:t>
            </a:r>
            <a:r>
              <a:rPr lang="en-US" b="1" dirty="0" smtClean="0"/>
              <a:t>and </a:t>
            </a:r>
            <a:r>
              <a:rPr lang="en-US" b="1" dirty="0"/>
              <a:t>enter the password</a:t>
            </a:r>
            <a:r>
              <a:rPr lang="en-US" dirty="0" smtClean="0"/>
              <a:t>.</a:t>
            </a:r>
          </a:p>
          <a:p>
            <a:pPr algn="just"/>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 y="2330485"/>
            <a:ext cx="10302240" cy="3984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1914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1742789"/>
            <a:ext cx="10500360" cy="35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6646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00708"/>
            <a:ext cx="10698480" cy="6014156"/>
          </a:xfrm>
        </p:spPr>
        <p:txBody>
          <a:bodyPr/>
          <a:lstStyle/>
          <a:p>
            <a:r>
              <a:rPr lang="en-US" b="1" dirty="0">
                <a:solidFill>
                  <a:srgbClr val="FFC000"/>
                </a:solidFill>
              </a:rPr>
              <a:t>TASK 5: After all of the damage the ex-employees mistakes caused to the company, the </a:t>
            </a:r>
            <a:r>
              <a:rPr lang="en-US" b="1" dirty="0" err="1">
                <a:solidFill>
                  <a:srgbClr val="FFC000"/>
                </a:solidFill>
              </a:rPr>
              <a:t>Keeber</a:t>
            </a:r>
            <a:r>
              <a:rPr lang="en-US" b="1" dirty="0">
                <a:solidFill>
                  <a:srgbClr val="FFC000"/>
                </a:solidFill>
              </a:rPr>
              <a:t> Security Group is suing them for negligence! In order to file a proper lawsuit, we need to know where they are so someone can go and serve them. Can you find the ex-employee's new workplace? Her </a:t>
            </a:r>
            <a:r>
              <a:rPr lang="en-US" b="1" dirty="0" err="1">
                <a:solidFill>
                  <a:srgbClr val="FFC000"/>
                </a:solidFill>
              </a:rPr>
              <a:t>Instagram</a:t>
            </a:r>
            <a:r>
              <a:rPr lang="en-US" b="1" dirty="0">
                <a:solidFill>
                  <a:srgbClr val="FFC000"/>
                </a:solidFill>
              </a:rPr>
              <a:t> profile is: </a:t>
            </a:r>
            <a:r>
              <a:rPr lang="en-US" b="1" u="sng" dirty="0">
                <a:solidFill>
                  <a:srgbClr val="FFC000"/>
                </a:solidFill>
                <a:hlinkClick r:id="rId2"/>
              </a:rPr>
              <a:t>https://www.instagram.com/tif.hearts.science/</a:t>
            </a:r>
            <a:r>
              <a:rPr lang="en-US" b="1" dirty="0">
                <a:solidFill>
                  <a:srgbClr val="FFC000"/>
                </a:solidFill>
              </a:rPr>
              <a:t> What is the name of her new work which is in the Maine area?</a:t>
            </a:r>
            <a:endParaRPr lang="en-US" dirty="0">
              <a:solidFill>
                <a:srgbClr val="FFC000"/>
              </a:solidFill>
            </a:endParaRPr>
          </a:p>
          <a:p>
            <a:endParaRPr lang="en-US" dirty="0"/>
          </a:p>
        </p:txBody>
      </p:sp>
    </p:spTree>
    <p:extLst>
      <p:ext uri="{BB962C8B-B14F-4D97-AF65-F5344CB8AC3E}">
        <p14:creationId xmlns:p14="http://schemas.microsoft.com/office/powerpoint/2010/main" val="3868052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00708"/>
            <a:ext cx="10698480" cy="6089333"/>
          </a:xfrm>
        </p:spPr>
        <p:txBody>
          <a:bodyPr/>
          <a:lstStyle/>
          <a:p>
            <a:r>
              <a:rPr lang="en-US" b="1" dirty="0"/>
              <a:t>Answer:</a:t>
            </a:r>
            <a:endParaRPr lang="en-US" dirty="0"/>
          </a:p>
          <a:p>
            <a:r>
              <a:rPr lang="en-US" b="1" dirty="0"/>
              <a:t>Her </a:t>
            </a:r>
            <a:r>
              <a:rPr lang="en-US" b="1" dirty="0" err="1"/>
              <a:t>Instagram</a:t>
            </a:r>
            <a:r>
              <a:rPr lang="en-US" b="1" dirty="0"/>
              <a:t> account only contains 6 posts, </a:t>
            </a:r>
            <a:endParaRPr lang="en-US" dirty="0"/>
          </a:p>
          <a:p>
            <a:r>
              <a:rPr lang="en-US" b="1" dirty="0"/>
              <a:t>For example:</a:t>
            </a:r>
            <a:endParaRPr lang="en-US" dirty="0"/>
          </a:p>
          <a:p>
            <a:endParaRPr lang="en-US" dirty="0"/>
          </a:p>
        </p:txBody>
      </p:sp>
      <p:pic>
        <p:nvPicPr>
          <p:cNvPr id="4" name="Picture 3" descr="https://miro.medium.com/v2/resize:fit:700/1*FI5WqigdC3FtRLlG9wyjMg.png"/>
          <p:cNvPicPr/>
          <p:nvPr/>
        </p:nvPicPr>
        <p:blipFill>
          <a:blip r:embed="rId2">
            <a:extLst>
              <a:ext uri="{28A0092B-C50C-407E-A947-70E740481C1C}">
                <a14:useLocalDpi xmlns:a14="http://schemas.microsoft.com/office/drawing/2010/main" val="0"/>
              </a:ext>
            </a:extLst>
          </a:blip>
          <a:srcRect/>
          <a:stretch>
            <a:fillRect/>
          </a:stretch>
        </p:blipFill>
        <p:spPr bwMode="auto">
          <a:xfrm>
            <a:off x="1287780" y="2104954"/>
            <a:ext cx="8816340" cy="4059555"/>
          </a:xfrm>
          <a:prstGeom prst="rect">
            <a:avLst/>
          </a:prstGeom>
          <a:noFill/>
          <a:ln>
            <a:noFill/>
          </a:ln>
        </p:spPr>
      </p:pic>
    </p:spTree>
    <p:extLst>
      <p:ext uri="{BB962C8B-B14F-4D97-AF65-F5344CB8AC3E}">
        <p14:creationId xmlns:p14="http://schemas.microsoft.com/office/powerpoint/2010/main" val="35150238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miro.medium.com/v2/resize:fit:700/0*WfirKB5g4biNHh1E"/>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895600" y="944563"/>
            <a:ext cx="6781800" cy="5326062"/>
          </a:xfrm>
          <a:prstGeom prst="rect">
            <a:avLst/>
          </a:prstGeom>
          <a:noFill/>
          <a:ln>
            <a:noFill/>
          </a:ln>
        </p:spPr>
      </p:pic>
    </p:spTree>
    <p:extLst>
      <p:ext uri="{BB962C8B-B14F-4D97-AF65-F5344CB8AC3E}">
        <p14:creationId xmlns:p14="http://schemas.microsoft.com/office/powerpoint/2010/main" val="518529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75885"/>
            <a:ext cx="10698480" cy="6014156"/>
          </a:xfrm>
        </p:spPr>
        <p:txBody>
          <a:bodyPr/>
          <a:lstStyle/>
          <a:p>
            <a:r>
              <a:rPr lang="en-US" b="1" dirty="0"/>
              <a:t>I went over to </a:t>
            </a:r>
            <a:r>
              <a:rPr lang="en-US" b="1" dirty="0" err="1"/>
              <a:t>TripAdvisor</a:t>
            </a:r>
            <a:r>
              <a:rPr lang="en-US" b="1" dirty="0"/>
              <a:t> and started going over hotels in the Maine Area that have an indoor pool, until I came across Residence Inn or more specifically, these images:</a:t>
            </a:r>
            <a:endParaRPr lang="en-US" dirty="0"/>
          </a:p>
          <a:p>
            <a:endParaRPr lang="en-US" dirty="0"/>
          </a:p>
        </p:txBody>
      </p:sp>
      <p:pic>
        <p:nvPicPr>
          <p:cNvPr id="4" name="Picture 3" descr="https://miro.medium.com/v2/resize:fit:700/0*C3O6TSQBntz9bhh3"/>
          <p:cNvPicPr/>
          <p:nvPr/>
        </p:nvPicPr>
        <p:blipFill>
          <a:blip r:embed="rId2">
            <a:extLst>
              <a:ext uri="{28A0092B-C50C-407E-A947-70E740481C1C}">
                <a14:useLocalDpi xmlns:a14="http://schemas.microsoft.com/office/drawing/2010/main" val="0"/>
              </a:ext>
            </a:extLst>
          </a:blip>
          <a:srcRect/>
          <a:stretch>
            <a:fillRect/>
          </a:stretch>
        </p:blipFill>
        <p:spPr bwMode="auto">
          <a:xfrm>
            <a:off x="990600" y="2480839"/>
            <a:ext cx="9410700" cy="3382963"/>
          </a:xfrm>
          <a:prstGeom prst="rect">
            <a:avLst/>
          </a:prstGeom>
          <a:noFill/>
          <a:ln>
            <a:noFill/>
          </a:ln>
        </p:spPr>
      </p:pic>
    </p:spTree>
    <p:extLst>
      <p:ext uri="{BB962C8B-B14F-4D97-AF65-F5344CB8AC3E}">
        <p14:creationId xmlns:p14="http://schemas.microsoft.com/office/powerpoint/2010/main" val="3257320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981200" y="1127655"/>
            <a:ext cx="8519160" cy="5143356"/>
          </a:xfrm>
          <a:prstGeom prst="rect">
            <a:avLst/>
          </a:prstGeom>
        </p:spPr>
      </p:pic>
    </p:spTree>
    <p:extLst>
      <p:ext uri="{BB962C8B-B14F-4D97-AF65-F5344CB8AC3E}">
        <p14:creationId xmlns:p14="http://schemas.microsoft.com/office/powerpoint/2010/main" val="921877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720" y="505190"/>
            <a:ext cx="10104120" cy="1223880"/>
          </a:xfrm>
        </p:spPr>
        <p:txBody>
          <a:bodyPr/>
          <a:lstStyle/>
          <a:p>
            <a:r>
              <a:rPr lang="en-US" b="1" i="1" u="sng" dirty="0" smtClean="0">
                <a:solidFill>
                  <a:schemeClr val="accent6">
                    <a:lumMod val="75000"/>
                  </a:schemeClr>
                </a:solidFill>
              </a:rPr>
              <a:t>Open source </a:t>
            </a:r>
            <a:r>
              <a:rPr lang="en-US" i="1" u="sng" dirty="0">
                <a:solidFill>
                  <a:schemeClr val="accent6">
                    <a:lumMod val="75000"/>
                  </a:schemeClr>
                </a:solidFill>
              </a:rPr>
              <a:t>Intelligence</a:t>
            </a:r>
            <a:r>
              <a:rPr lang="en-US" u="sng" dirty="0">
                <a:solidFill>
                  <a:schemeClr val="accent6">
                    <a:lumMod val="75000"/>
                  </a:schemeClr>
                </a:solidFill>
              </a:rPr>
              <a:t/>
            </a:r>
            <a:br>
              <a:rPr lang="en-US" u="sng" dirty="0">
                <a:solidFill>
                  <a:schemeClr val="accent6">
                    <a:lumMod val="75000"/>
                  </a:schemeClr>
                </a:solidFill>
              </a:rPr>
            </a:br>
            <a:r>
              <a:rPr lang="en-US" b="1" i="1" u="sng" dirty="0" smtClean="0">
                <a:solidFill>
                  <a:schemeClr val="accent6">
                    <a:lumMod val="75000"/>
                  </a:schemeClr>
                </a:solidFill>
              </a:rPr>
              <a:t>project</a:t>
            </a:r>
            <a:endParaRPr lang="en-US" b="1" i="1" u="sng" dirty="0">
              <a:solidFill>
                <a:schemeClr val="accent6">
                  <a:lumMod val="75000"/>
                </a:schemeClr>
              </a:solidFill>
            </a:endParaRPr>
          </a:p>
        </p:txBody>
      </p:sp>
      <p:sp>
        <p:nvSpPr>
          <p:cNvPr id="3" name="Content Placeholder 2"/>
          <p:cNvSpPr>
            <a:spLocks noGrp="1"/>
          </p:cNvSpPr>
          <p:nvPr>
            <p:ph idx="1"/>
          </p:nvPr>
        </p:nvSpPr>
        <p:spPr/>
        <p:txBody>
          <a:bodyPr/>
          <a:lstStyle/>
          <a:p>
            <a:r>
              <a:rPr lang="en-US" sz="3600" b="1" i="1" dirty="0"/>
              <a:t>OSINT, or Open Source Intelligence, refers to the collection, analysis, </a:t>
            </a:r>
            <a:r>
              <a:rPr lang="en-US" sz="3600" b="1" i="1" dirty="0" smtClean="0"/>
              <a:t>of </a:t>
            </a:r>
            <a:r>
              <a:rPr lang="en-US" sz="3600" b="1" i="1" dirty="0"/>
              <a:t>information that is publicly available. This information can be gathered from a variety of sources, including social media, websites, news</a:t>
            </a:r>
            <a:r>
              <a:rPr lang="en-US" sz="3600" b="1" dirty="0"/>
              <a:t> </a:t>
            </a:r>
            <a:r>
              <a:rPr lang="en-US" sz="3600" b="1" i="1" dirty="0"/>
              <a:t>articles, and government publica</a:t>
            </a:r>
            <a:r>
              <a:rPr lang="en-US" sz="3600" i="1" dirty="0"/>
              <a:t>tions</a:t>
            </a:r>
            <a:r>
              <a:rPr lang="en-US" dirty="0" smtClean="0"/>
              <a:t>.</a:t>
            </a:r>
          </a:p>
          <a:p>
            <a:endParaRPr lang="en-US" dirty="0"/>
          </a:p>
        </p:txBody>
      </p:sp>
    </p:spTree>
    <p:extLst>
      <p:ext uri="{BB962C8B-B14F-4D97-AF65-F5344CB8AC3E}">
        <p14:creationId xmlns:p14="http://schemas.microsoft.com/office/powerpoint/2010/main" val="16496075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75888"/>
            <a:ext cx="10698480" cy="5668029"/>
          </a:xfrm>
        </p:spPr>
        <p:txBody>
          <a:bodyPr/>
          <a:lstStyle/>
          <a:p>
            <a:endParaRPr lang="en-US" b="1" dirty="0" smtClean="0"/>
          </a:p>
          <a:p>
            <a:r>
              <a:rPr lang="en-US" b="1" dirty="0" smtClean="0"/>
              <a:t>The </a:t>
            </a:r>
            <a:r>
              <a:rPr lang="en-US" b="1" dirty="0"/>
              <a:t>name of her new work is Portland which is in the </a:t>
            </a:r>
            <a:r>
              <a:rPr lang="en-US" b="1" dirty="0" err="1"/>
              <a:t>maine</a:t>
            </a:r>
            <a:r>
              <a:rPr lang="en-US" b="1" dirty="0"/>
              <a:t> area </a:t>
            </a:r>
            <a:r>
              <a:rPr lang="en-US" b="1" dirty="0" smtClean="0"/>
              <a:t>.</a:t>
            </a:r>
          </a:p>
          <a:p>
            <a:endParaRPr lang="en-US" b="1" dirty="0" smtClean="0">
              <a:solidFill>
                <a:srgbClr val="FFC000"/>
              </a:solidFill>
            </a:endParaRPr>
          </a:p>
          <a:p>
            <a:endParaRPr lang="en-US" b="1" dirty="0">
              <a:solidFill>
                <a:srgbClr val="FFC000"/>
              </a:solidFill>
            </a:endParaRPr>
          </a:p>
          <a:p>
            <a:endParaRPr lang="en-US" b="1" dirty="0" smtClean="0">
              <a:solidFill>
                <a:srgbClr val="FFC000"/>
              </a:solidFill>
            </a:endParaRPr>
          </a:p>
          <a:p>
            <a:r>
              <a:rPr lang="en-US" b="1" dirty="0" smtClean="0">
                <a:solidFill>
                  <a:srgbClr val="FFC000"/>
                </a:solidFill>
              </a:rPr>
              <a:t>TASK </a:t>
            </a:r>
            <a:r>
              <a:rPr lang="en-US" b="1" dirty="0">
                <a:solidFill>
                  <a:srgbClr val="FFC000"/>
                </a:solidFill>
              </a:rPr>
              <a:t>6: Which company does this IP belong 54.239.28.85?</a:t>
            </a:r>
            <a:endParaRPr lang="en-US" dirty="0">
              <a:solidFill>
                <a:srgbClr val="FFC000"/>
              </a:solidFill>
            </a:endParaRPr>
          </a:p>
          <a:p>
            <a:r>
              <a:rPr lang="en-US" b="1" dirty="0"/>
              <a:t>Answer:</a:t>
            </a:r>
            <a:endParaRPr lang="en-US" dirty="0"/>
          </a:p>
          <a:p>
            <a:endParaRPr lang="en-US" dirty="0"/>
          </a:p>
        </p:txBody>
      </p:sp>
    </p:spTree>
    <p:extLst>
      <p:ext uri="{BB962C8B-B14F-4D97-AF65-F5344CB8AC3E}">
        <p14:creationId xmlns:p14="http://schemas.microsoft.com/office/powerpoint/2010/main" val="10460621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372866" y="1760394"/>
            <a:ext cx="9735835" cy="4510617"/>
          </a:xfrm>
          <a:prstGeom prst="rect">
            <a:avLst/>
          </a:prstGeom>
        </p:spPr>
      </p:pic>
    </p:spTree>
    <p:extLst>
      <p:ext uri="{BB962C8B-B14F-4D97-AF65-F5344CB8AC3E}">
        <p14:creationId xmlns:p14="http://schemas.microsoft.com/office/powerpoint/2010/main" val="1648693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2569372" y="2615532"/>
            <a:ext cx="7342823" cy="2800341"/>
          </a:xfrm>
          <a:prstGeom prst="rect">
            <a:avLst/>
          </a:prstGeom>
        </p:spPr>
      </p:pic>
    </p:spTree>
    <p:extLst>
      <p:ext uri="{BB962C8B-B14F-4D97-AF65-F5344CB8AC3E}">
        <p14:creationId xmlns:p14="http://schemas.microsoft.com/office/powerpoint/2010/main" val="21486324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75885"/>
            <a:ext cx="10698480" cy="6014156"/>
          </a:xfrm>
        </p:spPr>
        <p:txBody>
          <a:bodyPr/>
          <a:lstStyle/>
          <a:p>
            <a:r>
              <a:rPr lang="en-US" b="1" dirty="0"/>
              <a:t>Company is amazon technologies </a:t>
            </a:r>
            <a:r>
              <a:rPr lang="en-US" b="1" dirty="0" err="1"/>
              <a:t>inc.</a:t>
            </a:r>
            <a:endParaRPr lang="en-US" dirty="0"/>
          </a:p>
          <a:p>
            <a:endParaRPr lang="en-US" b="1" dirty="0" smtClean="0">
              <a:solidFill>
                <a:srgbClr val="FFC000"/>
              </a:solidFill>
            </a:endParaRPr>
          </a:p>
          <a:p>
            <a:r>
              <a:rPr lang="en-US" b="1" dirty="0" smtClean="0">
                <a:solidFill>
                  <a:srgbClr val="FFC000"/>
                </a:solidFill>
              </a:rPr>
              <a:t>TASK </a:t>
            </a:r>
            <a:r>
              <a:rPr lang="en-US" b="1" dirty="0">
                <a:solidFill>
                  <a:srgbClr val="FFC000"/>
                </a:solidFill>
              </a:rPr>
              <a:t>7:  What is the manufacturing date of this container? (Month and year only)</a:t>
            </a:r>
            <a:endParaRPr lang="en-US" dirty="0">
              <a:solidFill>
                <a:srgbClr val="FFC000"/>
              </a:solidFill>
            </a:endParaRPr>
          </a:p>
          <a:p>
            <a:endParaRPr lang="en-US" dirty="0">
              <a:solidFill>
                <a:srgbClr val="FFC000"/>
              </a:solidFill>
            </a:endParaRPr>
          </a:p>
        </p:txBody>
      </p:sp>
      <p:pic>
        <p:nvPicPr>
          <p:cNvPr id="4" name="Picture 3"/>
          <p:cNvPicPr/>
          <p:nvPr/>
        </p:nvPicPr>
        <p:blipFill>
          <a:blip r:embed="rId2"/>
          <a:stretch>
            <a:fillRect/>
          </a:stretch>
        </p:blipFill>
        <p:spPr>
          <a:xfrm>
            <a:off x="1386840" y="2631193"/>
            <a:ext cx="8321040" cy="3307786"/>
          </a:xfrm>
          <a:prstGeom prst="rect">
            <a:avLst/>
          </a:prstGeom>
        </p:spPr>
      </p:pic>
    </p:spTree>
    <p:extLst>
      <p:ext uri="{BB962C8B-B14F-4D97-AF65-F5344CB8AC3E}">
        <p14:creationId xmlns:p14="http://schemas.microsoft.com/office/powerpoint/2010/main" val="3427055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150354"/>
            <a:ext cx="10698480" cy="6164509"/>
          </a:xfrm>
        </p:spPr>
        <p:txBody>
          <a:bodyPr/>
          <a:lstStyle/>
          <a:p>
            <a:endParaRPr lang="en-US" b="1" dirty="0" smtClean="0"/>
          </a:p>
          <a:p>
            <a:r>
              <a:rPr lang="en-US" b="1" dirty="0" smtClean="0"/>
              <a:t>Answer:</a:t>
            </a:r>
          </a:p>
          <a:p>
            <a:pPr marL="68580" indent="0">
              <a:buNone/>
            </a:pPr>
            <a:r>
              <a:rPr lang="en-US" b="1" dirty="0" smtClean="0"/>
              <a:t> </a:t>
            </a:r>
            <a:endParaRPr lang="en-US" dirty="0"/>
          </a:p>
          <a:p>
            <a:endParaRPr lang="en-US" dirty="0"/>
          </a:p>
        </p:txBody>
      </p:sp>
      <p:pic>
        <p:nvPicPr>
          <p:cNvPr id="4" name="Picture 3"/>
          <p:cNvPicPr/>
          <p:nvPr/>
        </p:nvPicPr>
        <p:blipFill>
          <a:blip r:embed="rId2"/>
          <a:stretch>
            <a:fillRect/>
          </a:stretch>
        </p:blipFill>
        <p:spPr>
          <a:xfrm>
            <a:off x="990600" y="1804247"/>
            <a:ext cx="10302240" cy="4059555"/>
          </a:xfrm>
          <a:prstGeom prst="rect">
            <a:avLst/>
          </a:prstGeom>
        </p:spPr>
      </p:pic>
    </p:spTree>
    <p:extLst>
      <p:ext uri="{BB962C8B-B14F-4D97-AF65-F5344CB8AC3E}">
        <p14:creationId xmlns:p14="http://schemas.microsoft.com/office/powerpoint/2010/main" val="2395334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75885"/>
            <a:ext cx="10698480" cy="6014156"/>
          </a:xfrm>
        </p:spPr>
        <p:txBody>
          <a:bodyPr/>
          <a:lstStyle/>
          <a:p>
            <a:r>
              <a:rPr lang="en-US" b="1" dirty="0"/>
              <a:t>Manufacturing date of the container is </a:t>
            </a:r>
            <a:r>
              <a:rPr lang="en-US" b="1" dirty="0" err="1"/>
              <a:t>jul</a:t>
            </a:r>
            <a:r>
              <a:rPr lang="en-US" b="1" dirty="0"/>
              <a:t> 2004.</a:t>
            </a:r>
            <a:endParaRPr lang="en-US" dirty="0"/>
          </a:p>
          <a:p>
            <a:r>
              <a:rPr lang="en-US" b="1" dirty="0">
                <a:solidFill>
                  <a:srgbClr val="FFC000"/>
                </a:solidFill>
              </a:rPr>
              <a:t>TASK 8: In which country this image is most likely taken</a:t>
            </a:r>
            <a:r>
              <a:rPr lang="en-US" b="1" dirty="0" smtClean="0">
                <a:solidFill>
                  <a:srgbClr val="FFC000"/>
                </a:solidFill>
              </a:rPr>
              <a:t>?</a:t>
            </a:r>
          </a:p>
          <a:p>
            <a:endParaRPr lang="en-US" dirty="0"/>
          </a:p>
        </p:txBody>
      </p:sp>
      <p:pic>
        <p:nvPicPr>
          <p:cNvPr id="4" name="Picture 3"/>
          <p:cNvPicPr/>
          <p:nvPr/>
        </p:nvPicPr>
        <p:blipFill>
          <a:blip r:embed="rId2"/>
          <a:stretch>
            <a:fillRect/>
          </a:stretch>
        </p:blipFill>
        <p:spPr>
          <a:xfrm>
            <a:off x="1089660" y="2480839"/>
            <a:ext cx="10005060" cy="3608493"/>
          </a:xfrm>
          <a:prstGeom prst="rect">
            <a:avLst/>
          </a:prstGeom>
        </p:spPr>
      </p:pic>
    </p:spTree>
    <p:extLst>
      <p:ext uri="{BB962C8B-B14F-4D97-AF65-F5344CB8AC3E}">
        <p14:creationId xmlns:p14="http://schemas.microsoft.com/office/powerpoint/2010/main" val="1279268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75885"/>
            <a:ext cx="10698480" cy="5863802"/>
          </a:xfrm>
        </p:spPr>
        <p:txBody>
          <a:bodyPr/>
          <a:lstStyle/>
          <a:p>
            <a:r>
              <a:rPr lang="en-US" b="1" dirty="0"/>
              <a:t>Answer:</a:t>
            </a:r>
            <a:endParaRPr lang="en-US" dirty="0"/>
          </a:p>
          <a:p>
            <a:endParaRPr lang="en-US" dirty="0"/>
          </a:p>
        </p:txBody>
      </p:sp>
      <p:pic>
        <p:nvPicPr>
          <p:cNvPr id="4" name="Picture 3"/>
          <p:cNvPicPr/>
          <p:nvPr/>
        </p:nvPicPr>
        <p:blipFill>
          <a:blip r:embed="rId2"/>
          <a:stretch>
            <a:fillRect/>
          </a:stretch>
        </p:blipFill>
        <p:spPr>
          <a:xfrm>
            <a:off x="1188720" y="1428362"/>
            <a:ext cx="8420100" cy="3834024"/>
          </a:xfrm>
          <a:prstGeom prst="rect">
            <a:avLst/>
          </a:prstGeom>
        </p:spPr>
      </p:pic>
    </p:spTree>
    <p:extLst>
      <p:ext uri="{BB962C8B-B14F-4D97-AF65-F5344CB8AC3E}">
        <p14:creationId xmlns:p14="http://schemas.microsoft.com/office/powerpoint/2010/main" val="4006832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00708"/>
            <a:ext cx="10698480" cy="5788625"/>
          </a:xfrm>
        </p:spPr>
        <p:txBody>
          <a:bodyPr/>
          <a:lstStyle/>
          <a:p>
            <a:r>
              <a:rPr lang="en-US" b="1" dirty="0"/>
              <a:t>This image is taken in </a:t>
            </a:r>
            <a:r>
              <a:rPr lang="en-US" b="1" dirty="0" err="1"/>
              <a:t>sher</a:t>
            </a:r>
            <a:r>
              <a:rPr lang="en-US" b="1" dirty="0"/>
              <a:t> </a:t>
            </a:r>
            <a:r>
              <a:rPr lang="en-US" b="1" dirty="0" err="1"/>
              <a:t>bangla</a:t>
            </a:r>
            <a:r>
              <a:rPr lang="en-US" b="1" dirty="0"/>
              <a:t> </a:t>
            </a:r>
            <a:r>
              <a:rPr lang="en-US" b="1" dirty="0" err="1"/>
              <a:t>nagar</a:t>
            </a:r>
            <a:r>
              <a:rPr lang="en-US" b="1" dirty="0"/>
              <a:t> , </a:t>
            </a:r>
            <a:r>
              <a:rPr lang="en-US" b="1" dirty="0" err="1" smtClean="0"/>
              <a:t>dhaka</a:t>
            </a:r>
            <a:endParaRPr lang="en-US" dirty="0"/>
          </a:p>
          <a:p>
            <a:r>
              <a:rPr lang="en-US" b="1" dirty="0">
                <a:solidFill>
                  <a:srgbClr val="FFC000"/>
                </a:solidFill>
              </a:rPr>
              <a:t>TASK 9: In which country is this vehicle registered</a:t>
            </a:r>
            <a:r>
              <a:rPr lang="en-US" b="1" dirty="0" smtClean="0">
                <a:solidFill>
                  <a:srgbClr val="FFC000"/>
                </a:solidFill>
              </a:rPr>
              <a:t>?</a:t>
            </a:r>
          </a:p>
          <a:p>
            <a:endParaRPr lang="en-US" dirty="0"/>
          </a:p>
        </p:txBody>
      </p:sp>
      <p:pic>
        <p:nvPicPr>
          <p:cNvPr id="4" name="Picture 3"/>
          <p:cNvPicPr/>
          <p:nvPr/>
        </p:nvPicPr>
        <p:blipFill>
          <a:blip r:embed="rId2"/>
          <a:stretch>
            <a:fillRect/>
          </a:stretch>
        </p:blipFill>
        <p:spPr>
          <a:xfrm>
            <a:off x="891540" y="2631193"/>
            <a:ext cx="9311640" cy="3382963"/>
          </a:xfrm>
          <a:prstGeom prst="rect">
            <a:avLst/>
          </a:prstGeom>
        </p:spPr>
      </p:pic>
    </p:spTree>
    <p:extLst>
      <p:ext uri="{BB962C8B-B14F-4D97-AF65-F5344CB8AC3E}">
        <p14:creationId xmlns:p14="http://schemas.microsoft.com/office/powerpoint/2010/main" val="24614928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225531"/>
            <a:ext cx="10698480" cy="6164509"/>
          </a:xfrm>
        </p:spPr>
        <p:txBody>
          <a:bodyPr/>
          <a:lstStyle/>
          <a:p>
            <a:r>
              <a:rPr lang="en-US" b="1" dirty="0"/>
              <a:t>Answer:</a:t>
            </a:r>
            <a:endParaRPr lang="en-US" dirty="0"/>
          </a:p>
          <a:p>
            <a:r>
              <a:rPr lang="en-US" b="1" dirty="0"/>
              <a:t>The Dacia </a:t>
            </a:r>
            <a:r>
              <a:rPr lang="en-US" b="1" dirty="0" err="1"/>
              <a:t>Dokker</a:t>
            </a:r>
            <a:r>
              <a:rPr lang="en-US" b="1" dirty="0"/>
              <a:t> is a </a:t>
            </a:r>
            <a:r>
              <a:rPr lang="en-US" b="1" u="sng" dirty="0">
                <a:hlinkClick r:id="rId2" tooltip="Panel van"/>
              </a:rPr>
              <a:t>panel van</a:t>
            </a:r>
            <a:r>
              <a:rPr lang="en-US" b="1" dirty="0"/>
              <a:t> and </a:t>
            </a:r>
            <a:r>
              <a:rPr lang="en-US" b="1" u="sng" dirty="0">
                <a:hlinkClick r:id="rId3" tooltip="Leisure activity vehicle"/>
              </a:rPr>
              <a:t>leisure activity vehicle</a:t>
            </a:r>
            <a:r>
              <a:rPr lang="en-US" b="1" dirty="0"/>
              <a:t> (LAV) built at the </a:t>
            </a:r>
            <a:r>
              <a:rPr lang="en-US" b="1" u="sng" dirty="0">
                <a:hlinkClick r:id="rId4" tooltip="Renault"/>
              </a:rPr>
              <a:t>Renault</a:t>
            </a:r>
            <a:r>
              <a:rPr lang="en-US" b="1" dirty="0"/>
              <a:t> factory in </a:t>
            </a:r>
            <a:r>
              <a:rPr lang="en-US" b="1" u="sng" dirty="0">
                <a:hlinkClick r:id="rId5" tooltip="Tangier"/>
              </a:rPr>
              <a:t>Tangier</a:t>
            </a:r>
            <a:r>
              <a:rPr lang="en-US" b="1" dirty="0"/>
              <a:t>, Morocco. </a:t>
            </a:r>
            <a:endParaRPr lang="en-US" dirty="0"/>
          </a:p>
          <a:p>
            <a:r>
              <a:rPr lang="en-US" b="1" dirty="0">
                <a:solidFill>
                  <a:srgbClr val="FFC000"/>
                </a:solidFill>
              </a:rPr>
              <a:t>TASK 10: Where did this plane land last as seen in the picture? Name of place?</a:t>
            </a:r>
            <a:endParaRPr lang="en-US" dirty="0">
              <a:solidFill>
                <a:srgbClr val="FFC000"/>
              </a:solidFill>
            </a:endParaRPr>
          </a:p>
          <a:p>
            <a:endParaRPr lang="en-US" dirty="0"/>
          </a:p>
        </p:txBody>
      </p:sp>
      <p:pic>
        <p:nvPicPr>
          <p:cNvPr id="4" name="Picture 3"/>
          <p:cNvPicPr/>
          <p:nvPr/>
        </p:nvPicPr>
        <p:blipFill>
          <a:blip r:embed="rId6"/>
          <a:stretch>
            <a:fillRect/>
          </a:stretch>
        </p:blipFill>
        <p:spPr>
          <a:xfrm>
            <a:off x="1089660" y="3608497"/>
            <a:ext cx="9806940" cy="2556017"/>
          </a:xfrm>
          <a:prstGeom prst="rect">
            <a:avLst/>
          </a:prstGeom>
        </p:spPr>
      </p:pic>
    </p:spTree>
    <p:extLst>
      <p:ext uri="{BB962C8B-B14F-4D97-AF65-F5344CB8AC3E}">
        <p14:creationId xmlns:p14="http://schemas.microsoft.com/office/powerpoint/2010/main" val="34479369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00708"/>
            <a:ext cx="10698480" cy="5938979"/>
          </a:xfrm>
        </p:spPr>
        <p:txBody>
          <a:bodyPr/>
          <a:lstStyle/>
          <a:p>
            <a:r>
              <a:rPr lang="en-US" b="1" dirty="0"/>
              <a:t>Answer</a:t>
            </a:r>
            <a:r>
              <a:rPr lang="en-US" b="1" dirty="0" smtClean="0"/>
              <a:t>:</a:t>
            </a:r>
          </a:p>
          <a:p>
            <a:endParaRPr lang="en-US" dirty="0"/>
          </a:p>
        </p:txBody>
      </p:sp>
      <p:pic>
        <p:nvPicPr>
          <p:cNvPr id="4" name="Picture 3"/>
          <p:cNvPicPr/>
          <p:nvPr/>
        </p:nvPicPr>
        <p:blipFill>
          <a:blip r:embed="rId2"/>
          <a:stretch>
            <a:fillRect/>
          </a:stretch>
        </p:blipFill>
        <p:spPr>
          <a:xfrm>
            <a:off x="1386840" y="1503539"/>
            <a:ext cx="8618220" cy="3909201"/>
          </a:xfrm>
          <a:prstGeom prst="rect">
            <a:avLst/>
          </a:prstGeom>
        </p:spPr>
      </p:pic>
    </p:spTree>
    <p:extLst>
      <p:ext uri="{BB962C8B-B14F-4D97-AF65-F5344CB8AC3E}">
        <p14:creationId xmlns:p14="http://schemas.microsoft.com/office/powerpoint/2010/main" val="4082678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225531"/>
            <a:ext cx="10698480" cy="6239686"/>
          </a:xfrm>
        </p:spPr>
        <p:txBody>
          <a:bodyPr>
            <a:normAutofit/>
          </a:bodyPr>
          <a:lstStyle/>
          <a:p>
            <a:r>
              <a:rPr lang="en-US" b="1" dirty="0">
                <a:solidFill>
                  <a:srgbClr val="FFC000"/>
                </a:solidFill>
              </a:rPr>
              <a:t>TASK 1: You have been applying for entry-level </a:t>
            </a:r>
            <a:r>
              <a:rPr lang="en-US" b="1" dirty="0" smtClean="0">
                <a:solidFill>
                  <a:srgbClr val="FFC000"/>
                </a:solidFill>
              </a:rPr>
              <a:t>cyber security  jobs</a:t>
            </a:r>
            <a:r>
              <a:rPr lang="en-US" b="1" dirty="0">
                <a:solidFill>
                  <a:srgbClr val="FFC000"/>
                </a:solidFill>
              </a:rPr>
              <a:t>. You got an interview with the </a:t>
            </a:r>
            <a:r>
              <a:rPr lang="en-US" b="1" dirty="0" err="1">
                <a:solidFill>
                  <a:srgbClr val="FFC000"/>
                </a:solidFill>
              </a:rPr>
              <a:t>Keeber</a:t>
            </a:r>
            <a:r>
              <a:rPr lang="en-US" b="1" dirty="0">
                <a:solidFill>
                  <a:srgbClr val="FFC000"/>
                </a:solidFill>
              </a:rPr>
              <a:t> </a:t>
            </a:r>
            <a:r>
              <a:rPr lang="en-US" b="1" dirty="0" smtClean="0">
                <a:solidFill>
                  <a:srgbClr val="FFC000"/>
                </a:solidFill>
              </a:rPr>
              <a:t> Security </a:t>
            </a:r>
            <a:r>
              <a:rPr lang="en-US" b="1" dirty="0">
                <a:solidFill>
                  <a:srgbClr val="FFC000"/>
                </a:solidFill>
              </a:rPr>
              <a:t>Group. They want to test your skills through a series of challenges oriented around investigating the </a:t>
            </a:r>
            <a:r>
              <a:rPr lang="en-US" b="1" dirty="0" err="1">
                <a:solidFill>
                  <a:srgbClr val="FFC000"/>
                </a:solidFill>
              </a:rPr>
              <a:t>Keeber</a:t>
            </a:r>
            <a:r>
              <a:rPr lang="en-US" b="1" dirty="0">
                <a:solidFill>
                  <a:srgbClr val="FFC000"/>
                </a:solidFill>
              </a:rPr>
              <a:t> Security Group. The first step in your investigation is to find more information about the company itself. All we know is that the company is named </a:t>
            </a:r>
            <a:r>
              <a:rPr lang="en-US" b="1" dirty="0" err="1">
                <a:solidFill>
                  <a:srgbClr val="FFC000"/>
                </a:solidFill>
              </a:rPr>
              <a:t>Keeber</a:t>
            </a:r>
            <a:r>
              <a:rPr lang="en-US" b="1" dirty="0">
                <a:solidFill>
                  <a:srgbClr val="FFC000"/>
                </a:solidFill>
              </a:rPr>
              <a:t> Security Group and they are a </a:t>
            </a:r>
            <a:r>
              <a:rPr lang="en-US" b="1" dirty="0" err="1">
                <a:solidFill>
                  <a:srgbClr val="FFC000"/>
                </a:solidFill>
              </a:rPr>
              <a:t>cybersecurity</a:t>
            </a:r>
            <a:r>
              <a:rPr lang="en-US" b="1" dirty="0">
                <a:solidFill>
                  <a:srgbClr val="FFC000"/>
                </a:solidFill>
              </a:rPr>
              <a:t> startup. To start, help us find</a:t>
            </a:r>
            <a:r>
              <a:rPr lang="en-US" b="1" dirty="0"/>
              <a:t> </a:t>
            </a:r>
            <a:r>
              <a:rPr lang="en-US" b="1" dirty="0">
                <a:solidFill>
                  <a:srgbClr val="FFC000"/>
                </a:solidFill>
              </a:rPr>
              <a:t>the person who registered their domain.</a:t>
            </a:r>
          </a:p>
          <a:p>
            <a:endParaRPr lang="en-US" dirty="0"/>
          </a:p>
        </p:txBody>
      </p:sp>
    </p:spTree>
    <p:extLst>
      <p:ext uri="{BB962C8B-B14F-4D97-AF65-F5344CB8AC3E}">
        <p14:creationId xmlns:p14="http://schemas.microsoft.com/office/powerpoint/2010/main" val="3389804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8720" y="751770"/>
            <a:ext cx="10104120" cy="5518461"/>
          </a:xfrm>
        </p:spPr>
        <p:txBody>
          <a:bodyPr/>
          <a:lstStyle/>
          <a:p>
            <a:r>
              <a:rPr lang="en-US" b="1" dirty="0"/>
              <a:t>Delivered in 1999, made an emergency landing in the Hudson river after take off from new york la </a:t>
            </a:r>
            <a:r>
              <a:rPr lang="en-US" b="1" dirty="0" err="1"/>
              <a:t>gurdia</a:t>
            </a:r>
            <a:r>
              <a:rPr lang="en-US" b="1" dirty="0"/>
              <a:t> airport in 2009.</a:t>
            </a:r>
            <a:endParaRPr lang="en-US" dirty="0"/>
          </a:p>
          <a:p>
            <a:endParaRPr lang="en-US" dirty="0"/>
          </a:p>
        </p:txBody>
      </p:sp>
    </p:spTree>
    <p:extLst>
      <p:ext uri="{BB962C8B-B14F-4D97-AF65-F5344CB8AC3E}">
        <p14:creationId xmlns:p14="http://schemas.microsoft.com/office/powerpoint/2010/main" val="4767793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err="1" smtClean="0">
                <a:solidFill>
                  <a:srgbClr val="FF0000"/>
                </a:solidFill>
              </a:rPr>
              <a:t>Conculsion</a:t>
            </a:r>
            <a:r>
              <a:rPr lang="en-US" dirty="0" smtClean="0"/>
              <a:t> </a:t>
            </a:r>
            <a:endParaRPr lang="en-US" dirty="0"/>
          </a:p>
        </p:txBody>
      </p:sp>
      <p:sp>
        <p:nvSpPr>
          <p:cNvPr id="3" name="Content Placeholder 2"/>
          <p:cNvSpPr>
            <a:spLocks noGrp="1"/>
          </p:cNvSpPr>
          <p:nvPr>
            <p:ph idx="1"/>
          </p:nvPr>
        </p:nvSpPr>
        <p:spPr>
          <a:xfrm>
            <a:off x="1188720" y="1428362"/>
            <a:ext cx="10104120" cy="4841869"/>
          </a:xfrm>
        </p:spPr>
        <p:txBody>
          <a:bodyPr>
            <a:normAutofit fontScale="92500"/>
          </a:bodyPr>
          <a:lstStyle/>
          <a:p>
            <a:pPr algn="just"/>
            <a:r>
              <a:rPr lang="en-US" b="1" dirty="0"/>
              <a:t>In conclusion, the investigation into </a:t>
            </a:r>
            <a:r>
              <a:rPr lang="en-US" b="1" dirty="0" err="1"/>
              <a:t>Keeber</a:t>
            </a:r>
            <a:r>
              <a:rPr lang="en-US" b="1" dirty="0"/>
              <a:t> Security Group revealed several security vulnerabilities that could potentially put the company and its clients at risk. The discovery of an ex-employee who leaked confidential information on a public </a:t>
            </a:r>
            <a:r>
              <a:rPr lang="en-US" b="1" dirty="0" err="1"/>
              <a:t>GitHub</a:t>
            </a:r>
            <a:r>
              <a:rPr lang="en-US" b="1" dirty="0"/>
              <a:t> repository highlights the importance of proper access control and employee training on data handling. The exposure of the company's password database further emphasizes the need for secure password management practices. Additionally, the identification of the ex-employee's new workplace through social media serves as a reminder to individuals to be mindful of the information they share online. </a:t>
            </a:r>
          </a:p>
        </p:txBody>
      </p:sp>
    </p:spTree>
    <p:extLst>
      <p:ext uri="{BB962C8B-B14F-4D97-AF65-F5344CB8AC3E}">
        <p14:creationId xmlns:p14="http://schemas.microsoft.com/office/powerpoint/2010/main" val="1869568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75888"/>
            <a:ext cx="10698480" cy="5668029"/>
          </a:xfrm>
        </p:spPr>
        <p:txBody>
          <a:bodyPr/>
          <a:lstStyle/>
          <a:p>
            <a:r>
              <a:rPr lang="en-US" b="1" dirty="0" smtClean="0"/>
              <a:t>Answer:</a:t>
            </a:r>
          </a:p>
          <a:p>
            <a:r>
              <a:rPr lang="en-US" b="1" dirty="0" smtClean="0"/>
              <a:t>A simple </a:t>
            </a:r>
            <a:r>
              <a:rPr lang="en-US" b="1" dirty="0" err="1" smtClean="0"/>
              <a:t>google</a:t>
            </a:r>
            <a:r>
              <a:rPr lang="en-US" b="1" dirty="0" smtClean="0"/>
              <a:t> search for: </a:t>
            </a:r>
            <a:r>
              <a:rPr lang="en-US" b="1" i="1" dirty="0" err="1" smtClean="0"/>
              <a:t>Keeber</a:t>
            </a:r>
            <a:r>
              <a:rPr lang="en-US" b="1" i="1" dirty="0" smtClean="0"/>
              <a:t> Security Group </a:t>
            </a:r>
            <a:r>
              <a:rPr lang="en-US" b="1" dirty="0" smtClean="0"/>
              <a:t>gets us to the company’s website: </a:t>
            </a:r>
            <a:r>
              <a:rPr lang="en-US" b="1" i="1" dirty="0" smtClean="0"/>
              <a:t>keebersecuritygroup.com</a:t>
            </a:r>
            <a:endParaRPr lang="en-US" b="1" dirty="0" smtClean="0"/>
          </a:p>
          <a:p>
            <a:endParaRPr lang="en-US" dirty="0"/>
          </a:p>
        </p:txBody>
      </p:sp>
      <p:pic>
        <p:nvPicPr>
          <p:cNvPr id="4" name="Picture 3"/>
          <p:cNvPicPr/>
          <p:nvPr/>
        </p:nvPicPr>
        <p:blipFill>
          <a:blip r:embed="rId2"/>
          <a:stretch>
            <a:fillRect/>
          </a:stretch>
        </p:blipFill>
        <p:spPr>
          <a:xfrm>
            <a:off x="1089660" y="2781547"/>
            <a:ext cx="9906000" cy="3232609"/>
          </a:xfrm>
          <a:prstGeom prst="rect">
            <a:avLst/>
          </a:prstGeom>
        </p:spPr>
      </p:pic>
    </p:spTree>
    <p:extLst>
      <p:ext uri="{BB962C8B-B14F-4D97-AF65-F5344CB8AC3E}">
        <p14:creationId xmlns:p14="http://schemas.microsoft.com/office/powerpoint/2010/main" val="3502925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594360" y="1426300"/>
            <a:ext cx="10698480" cy="3567206"/>
          </a:xfrm>
          <a:prstGeom prst="rect">
            <a:avLst/>
          </a:prstGeom>
        </p:spPr>
      </p:pic>
    </p:spTree>
    <p:extLst>
      <p:ext uri="{BB962C8B-B14F-4D97-AF65-F5344CB8AC3E}">
        <p14:creationId xmlns:p14="http://schemas.microsoft.com/office/powerpoint/2010/main" val="522488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75888"/>
            <a:ext cx="10698480" cy="5668029"/>
          </a:xfrm>
        </p:spPr>
        <p:txBody>
          <a:bodyPr/>
          <a:lstStyle/>
          <a:p>
            <a:r>
              <a:rPr lang="en-US" b="1" dirty="0"/>
              <a:t>To identify who registered the site, I used the </a:t>
            </a:r>
            <a:r>
              <a:rPr lang="en-US" b="1" i="1" dirty="0" err="1"/>
              <a:t>whois</a:t>
            </a:r>
            <a:r>
              <a:rPr lang="en-US" b="1" i="1" dirty="0"/>
              <a:t> </a:t>
            </a:r>
            <a:r>
              <a:rPr lang="en-US" b="1" dirty="0"/>
              <a:t>lookup website  which retrieves various metadata about a given domain.</a:t>
            </a:r>
            <a:endParaRPr lang="en-US" dirty="0"/>
          </a:p>
          <a:p>
            <a:endParaRPr lang="en-US" dirty="0"/>
          </a:p>
        </p:txBody>
      </p:sp>
      <p:pic>
        <p:nvPicPr>
          <p:cNvPr id="4" name="Picture 3"/>
          <p:cNvPicPr/>
          <p:nvPr/>
        </p:nvPicPr>
        <p:blipFill>
          <a:blip r:embed="rId2"/>
          <a:stretch>
            <a:fillRect/>
          </a:stretch>
        </p:blipFill>
        <p:spPr>
          <a:xfrm>
            <a:off x="805988" y="2104954"/>
            <a:ext cx="10797540" cy="4059555"/>
          </a:xfrm>
          <a:prstGeom prst="rect">
            <a:avLst/>
          </a:prstGeom>
        </p:spPr>
      </p:pic>
    </p:spTree>
    <p:extLst>
      <p:ext uri="{BB962C8B-B14F-4D97-AF65-F5344CB8AC3E}">
        <p14:creationId xmlns:p14="http://schemas.microsoft.com/office/powerpoint/2010/main" val="1189711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188720" y="826947"/>
            <a:ext cx="9163050" cy="3683670"/>
          </a:xfrm>
          <a:prstGeom prst="rect">
            <a:avLst/>
          </a:prstGeom>
        </p:spPr>
      </p:pic>
    </p:spTree>
    <p:extLst>
      <p:ext uri="{BB962C8B-B14F-4D97-AF65-F5344CB8AC3E}">
        <p14:creationId xmlns:p14="http://schemas.microsoft.com/office/powerpoint/2010/main" val="23942680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375888"/>
            <a:ext cx="10698480" cy="5668029"/>
          </a:xfrm>
        </p:spPr>
        <p:txBody>
          <a:bodyPr>
            <a:normAutofit/>
          </a:bodyPr>
          <a:lstStyle/>
          <a:p>
            <a:r>
              <a:rPr lang="en-US" b="1" dirty="0"/>
              <a:t>By running: </a:t>
            </a:r>
            <a:r>
              <a:rPr lang="en-US" b="1" i="1" dirty="0" err="1"/>
              <a:t>whois</a:t>
            </a:r>
            <a:r>
              <a:rPr lang="en-US" b="1" i="1" dirty="0"/>
              <a:t> keebersecuritygroup.com</a:t>
            </a:r>
            <a:r>
              <a:rPr lang="en-US" b="1" dirty="0"/>
              <a:t>, we get the flag:</a:t>
            </a:r>
            <a:endParaRPr lang="en-US" dirty="0"/>
          </a:p>
          <a:p>
            <a:r>
              <a:rPr lang="en-US" b="1" i="1" dirty="0" smtClean="0">
                <a:solidFill>
                  <a:srgbClr val="FF0000"/>
                </a:solidFill>
              </a:rPr>
              <a:t>flag{ef67b2243b195eba43c7dc797b75d75b}</a:t>
            </a:r>
          </a:p>
          <a:p>
            <a:endParaRPr lang="en-US" b="1" i="1" dirty="0" smtClean="0"/>
          </a:p>
          <a:p>
            <a:r>
              <a:rPr lang="en-US" b="1" dirty="0">
                <a:solidFill>
                  <a:srgbClr val="FFC000"/>
                </a:solidFill>
              </a:rPr>
              <a:t>TASK 2:   The </a:t>
            </a:r>
            <a:r>
              <a:rPr lang="en-US" b="1" dirty="0" err="1">
                <a:solidFill>
                  <a:srgbClr val="FFC000"/>
                </a:solidFill>
              </a:rPr>
              <a:t>Keeber</a:t>
            </a:r>
            <a:r>
              <a:rPr lang="en-US" b="1" dirty="0">
                <a:solidFill>
                  <a:srgbClr val="FFC000"/>
                </a:solidFill>
              </a:rPr>
              <a:t> Security Group is a new startup in its infant stages. The team is always changing and some people have left the company. The </a:t>
            </a:r>
            <a:r>
              <a:rPr lang="en-US" b="1" dirty="0" err="1">
                <a:solidFill>
                  <a:srgbClr val="FFC000"/>
                </a:solidFill>
              </a:rPr>
              <a:t>Keeber</a:t>
            </a:r>
            <a:r>
              <a:rPr lang="en-US" b="1" dirty="0">
                <a:solidFill>
                  <a:srgbClr val="FFC000"/>
                </a:solidFill>
              </a:rPr>
              <a:t> Security Group has been quick with changing its website to reflect these changes, but there must be some way to find ex-employees. Find an ex-employee through the website.</a:t>
            </a:r>
            <a:endParaRPr lang="en-US" dirty="0">
              <a:solidFill>
                <a:srgbClr val="FFC000"/>
              </a:solidFill>
            </a:endParaRPr>
          </a:p>
          <a:p>
            <a:endParaRPr lang="en-US" dirty="0"/>
          </a:p>
        </p:txBody>
      </p:sp>
    </p:spTree>
    <p:extLst>
      <p:ext uri="{BB962C8B-B14F-4D97-AF65-F5344CB8AC3E}">
        <p14:creationId xmlns:p14="http://schemas.microsoft.com/office/powerpoint/2010/main" val="2445569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186</TotalTime>
  <Words>912</Words>
  <Application>Microsoft Office PowerPoint</Application>
  <PresentationFormat>Custom</PresentationFormat>
  <Paragraphs>68</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Metro</vt:lpstr>
      <vt:lpstr> Portfolio Project 1: Open  Source Intelligence </vt:lpstr>
      <vt:lpstr>Introduction</vt:lpstr>
      <vt:lpstr>Open source Intelligence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Conculsion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Project 1: Open Source Intelligence</dc:title>
  <dc:creator>Dell</dc:creator>
  <cp:lastModifiedBy>Dell</cp:lastModifiedBy>
  <cp:revision>21</cp:revision>
  <dcterms:created xsi:type="dcterms:W3CDTF">2023-03-29T07:20:08Z</dcterms:created>
  <dcterms:modified xsi:type="dcterms:W3CDTF">2023-05-06T09:54:19Z</dcterms:modified>
</cp:coreProperties>
</file>